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8" r:id="rId4"/>
    <p:sldId id="269" r:id="rId5"/>
    <p:sldId id="271" r:id="rId6"/>
    <p:sldId id="272" r:id="rId7"/>
    <p:sldId id="261" r:id="rId8"/>
    <p:sldId id="266" r:id="rId9"/>
    <p:sldId id="267" r:id="rId10"/>
    <p:sldId id="260" r:id="rId11"/>
    <p:sldId id="259" r:id="rId12"/>
    <p:sldId id="275" r:id="rId13"/>
    <p:sldId id="27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AFC"/>
    <a:srgbClr val="FAF892"/>
    <a:srgbClr val="99FF33"/>
    <a:srgbClr val="5FFC20"/>
    <a:srgbClr val="AFE527"/>
    <a:srgbClr val="EC40BF"/>
    <a:srgbClr val="FFCCFF"/>
    <a:srgbClr val="56B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0073" autoAdjust="0"/>
  </p:normalViewPr>
  <p:slideViewPr>
    <p:cSldViewPr>
      <p:cViewPr varScale="1">
        <p:scale>
          <a:sx n="67" d="100"/>
          <a:sy n="67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9B63-A408-434E-9B98-D19CC8F8EF92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F82B-4808-46C4-8027-02A3F2B86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Einsteinium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82B-4808-46C4-8027-02A3F2B86D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seven bridges were destroyed by an Allied bombing raid in 1944 and only five were rebuilt. Now it is possible to visit the five rebuilt bridges via an </a:t>
            </a:r>
            <a:r>
              <a:rPr lang="en-US" i="1" dirty="0" smtClean="0"/>
              <a:t>Euler path</a:t>
            </a:r>
            <a:r>
              <a:rPr lang="en-US" dirty="0" smtClean="0"/>
              <a:t> (route that begins and ends in different places), but there is still no </a:t>
            </a:r>
            <a:r>
              <a:rPr lang="en-US" i="1" dirty="0" smtClean="0"/>
              <a:t>Euler tour</a:t>
            </a:r>
            <a:r>
              <a:rPr lang="en-US" dirty="0" smtClean="0"/>
              <a:t> (begin and end at the same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82B-4808-46C4-8027-02A3F2B86D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3204-3540-42AB-AA2E-604FA6EE8549}" type="datetimeFigureOut">
              <a:rPr lang="en-US" smtClean="0"/>
              <a:pPr/>
              <a:t>11/13/2009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4A2-1938-4523-A9A7-B3D8D9231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lison\Desktop\Saved%20by%20the%20Bell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asthack.com/images/weblog/2007/06/savedbythe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0462725">
            <a:off x="5647082" y="5387119"/>
            <a:ext cx="3521226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-300" dirty="0" smtClean="0">
                <a:ln w="11430">
                  <a:solidFill>
                    <a:schemeClr val="tx1"/>
                  </a:solidFill>
                </a:ln>
                <a:solidFill>
                  <a:srgbClr val="FAF892"/>
                </a:solidFill>
                <a:effectLst>
                  <a:outerShdw blurRad="80000" dist="40000" dir="5040000" algn="tl">
                    <a:schemeClr val="tx1">
                      <a:alpha val="30000"/>
                    </a:schemeClr>
                  </a:outerShdw>
                </a:effectLst>
                <a:latin typeface="Arial Black" pitchFamily="34" charset="0"/>
              </a:rPr>
              <a:t>WORK</a:t>
            </a:r>
            <a:endParaRPr lang="en-US" sz="8000" b="1" cap="none" spc="-300" dirty="0">
              <a:ln w="11430">
                <a:solidFill>
                  <a:schemeClr val="tx1"/>
                </a:solidFill>
              </a:ln>
              <a:solidFill>
                <a:srgbClr val="FAF892"/>
              </a:solidFill>
              <a:effectLst>
                <a:outerShdw blurRad="80000" dist="40000" dir="5040000" algn="tl">
                  <a:schemeClr val="tx1">
                    <a:alpha val="3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F892"/>
                </a:solidFill>
                <a:latin typeface="Kristen ITC" pitchFamily="66" charset="0"/>
              </a:rPr>
              <a:t>AMTNYS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270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F892"/>
                </a:solidFill>
                <a:latin typeface="Kristen ITC" pitchFamily="66" charset="0"/>
              </a:rPr>
              <a:t>Kristi Jo </a:t>
            </a:r>
            <a:r>
              <a:rPr lang="en-US" sz="2400" dirty="0" err="1" smtClean="0">
                <a:solidFill>
                  <a:srgbClr val="FAF892"/>
                </a:solidFill>
                <a:latin typeface="Kristen ITC" pitchFamily="66" charset="0"/>
              </a:rPr>
              <a:t>Bockhahn</a:t>
            </a:r>
            <a:r>
              <a:rPr lang="en-US" sz="2400" dirty="0" smtClean="0">
                <a:solidFill>
                  <a:srgbClr val="FAF892"/>
                </a:solidFill>
                <a:latin typeface="Kristen ITC" pitchFamily="66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AF892"/>
                </a:solidFill>
                <a:latin typeface="Kristen ITC" pitchFamily="66" charset="0"/>
              </a:rPr>
              <a:t>Hallie</a:t>
            </a:r>
            <a:r>
              <a:rPr lang="en-US" sz="2400" dirty="0" smtClean="0">
                <a:solidFill>
                  <a:srgbClr val="FAF892"/>
                </a:solidFill>
                <a:latin typeface="Kristen ITC" pitchFamily="66" charset="0"/>
              </a:rPr>
              <a:t> Johns, &amp; Allison Spencer</a:t>
            </a:r>
            <a:endParaRPr lang="en-US" sz="2400" dirty="0">
              <a:solidFill>
                <a:srgbClr val="FAF892"/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52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F892"/>
                </a:solidFill>
                <a:latin typeface="Kristen ITC" pitchFamily="66" charset="0"/>
              </a:rPr>
              <a:t>SUNY Fredonia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1143000"/>
            <a:ext cx="2514600" cy="2514600"/>
          </a:xfrm>
          <a:prstGeom prst="rect">
            <a:avLst/>
          </a:prstGeom>
          <a:ln>
            <a:solidFill>
              <a:srgbClr val="56BF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362200"/>
            <a:ext cx="2286000" cy="2057400"/>
          </a:xfrm>
          <a:prstGeom prst="rect">
            <a:avLst/>
          </a:prstGeom>
          <a:ln>
            <a:solidFill>
              <a:srgbClr val="56BF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Britannic Bold" pitchFamily="34" charset="0"/>
            </a:endParaRPr>
          </a:p>
          <a:p>
            <a:pPr algn="ctr"/>
            <a:endParaRPr lang="en-US" sz="2400" dirty="0" smtClean="0">
              <a:latin typeface="Britannic Bold" pitchFamily="34" charset="0"/>
            </a:endParaRPr>
          </a:p>
          <a:p>
            <a:pPr algn="ctr"/>
            <a:endParaRPr lang="en-US" sz="2400" dirty="0" smtClean="0">
              <a:latin typeface="Britannic Bold" pitchFamily="34" charset="0"/>
            </a:endParaRPr>
          </a:p>
          <a:p>
            <a:pPr algn="ctr"/>
            <a:r>
              <a:rPr lang="en-US" sz="2400" dirty="0" smtClean="0">
                <a:latin typeface="Britannic Bold" pitchFamily="34" charset="0"/>
              </a:rPr>
              <a:t>Miss Bliss’s</a:t>
            </a:r>
          </a:p>
          <a:p>
            <a:pPr algn="ctr"/>
            <a:r>
              <a:rPr lang="en-US" sz="2400" dirty="0" smtClean="0">
                <a:latin typeface="Britannic Bold" pitchFamily="34" charset="0"/>
              </a:rPr>
              <a:t>Classroom</a:t>
            </a:r>
            <a:endParaRPr lang="en-US" sz="2400" dirty="0"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438400"/>
            <a:ext cx="2362200" cy="1981200"/>
          </a:xfrm>
          <a:prstGeom prst="rect">
            <a:avLst/>
          </a:prstGeom>
          <a:ln>
            <a:solidFill>
              <a:srgbClr val="56BF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105400"/>
            <a:ext cx="4038600" cy="1524000"/>
          </a:xfrm>
          <a:prstGeom prst="rect">
            <a:avLst/>
          </a:prstGeom>
          <a:ln>
            <a:solidFill>
              <a:srgbClr val="56BFE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>
            <a:endCxn id="4" idx="0"/>
          </p:cNvCxnSpPr>
          <p:nvPr/>
        </p:nvCxnSpPr>
        <p:spPr>
          <a:xfrm rot="10800000" flipV="1">
            <a:off x="1371600" y="1676400"/>
            <a:ext cx="1752600" cy="6858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7700" y="4610100"/>
            <a:ext cx="1828800" cy="14478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209800" y="4648200"/>
            <a:ext cx="685800" cy="2286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3200400"/>
            <a:ext cx="6096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638800" y="2667000"/>
            <a:ext cx="6096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514600" y="3886200"/>
            <a:ext cx="37338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248400" y="4495800"/>
            <a:ext cx="1066800" cy="9144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248400" y="4495800"/>
            <a:ext cx="1295400" cy="11430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638800" y="2819400"/>
            <a:ext cx="6096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14600" y="2971800"/>
            <a:ext cx="6096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914400" y="1447800"/>
            <a:ext cx="2209800" cy="9144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514600" y="4114800"/>
            <a:ext cx="3733800" cy="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1981200" y="4648200"/>
            <a:ext cx="685800" cy="2286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8" idx="1"/>
          </p:cNvCxnSpPr>
          <p:nvPr/>
        </p:nvCxnSpPr>
        <p:spPr>
          <a:xfrm rot="16200000" flipH="1">
            <a:off x="990600" y="4572000"/>
            <a:ext cx="1447800" cy="1143000"/>
          </a:xfrm>
          <a:prstGeom prst="line">
            <a:avLst/>
          </a:prstGeom>
          <a:ln w="38100">
            <a:solidFill>
              <a:srgbClr val="EC4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90s411.com/images/saved-by-the-bell-be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257800"/>
            <a:ext cx="1123950" cy="1333500"/>
          </a:xfrm>
          <a:prstGeom prst="rect">
            <a:avLst/>
          </a:prstGeom>
          <a:noFill/>
        </p:spPr>
      </p:pic>
      <p:pic>
        <p:nvPicPr>
          <p:cNvPr id="1028" name="Picture 4" descr="http://b0.ac-images.myspacecdn.com/00855/04/48/85590844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14600"/>
            <a:ext cx="857250" cy="790575"/>
          </a:xfrm>
          <a:prstGeom prst="rect">
            <a:avLst/>
          </a:prstGeom>
          <a:noFill/>
        </p:spPr>
      </p:pic>
      <p:pic>
        <p:nvPicPr>
          <p:cNvPr id="1032" name="Picture 8" descr="http://intensities.files.wordpress.com/2008/12/screech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95400"/>
            <a:ext cx="1384681" cy="22098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3124200" y="205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itannic Bold" pitchFamily="34" charset="0"/>
              </a:rPr>
              <a:t>Lobby</a:t>
            </a:r>
            <a:endParaRPr lang="en-US" sz="2400" dirty="0">
              <a:latin typeface="Britannic Bol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51816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itannic Bold" pitchFamily="34" charset="0"/>
              </a:rPr>
              <a:t>Mr. Belding’s</a:t>
            </a:r>
          </a:p>
          <a:p>
            <a:pPr algn="ctr"/>
            <a:r>
              <a:rPr lang="en-US" sz="2800" dirty="0" smtClean="0">
                <a:latin typeface="Britannic Bold" pitchFamily="34" charset="0"/>
              </a:rPr>
              <a:t>Office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00800" y="3352800"/>
            <a:ext cx="20574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itannic Bold" pitchFamily="34" charset="0"/>
              </a:rPr>
              <a:t>Mr. Tuttle’s</a:t>
            </a:r>
          </a:p>
          <a:p>
            <a:pPr algn="ctr"/>
            <a:r>
              <a:rPr lang="en-US" sz="2800" dirty="0" smtClean="0">
                <a:latin typeface="Britannic Bold" pitchFamily="34" charset="0"/>
              </a:rPr>
              <a:t>Classroom</a:t>
            </a:r>
            <a:endParaRPr lang="en-US" sz="2800" dirty="0">
              <a:latin typeface="Britannic Bold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38400" y="2971800"/>
            <a:ext cx="76200" cy="228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4400" y="2362200"/>
            <a:ext cx="457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48400" y="2667000"/>
            <a:ext cx="7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248400" y="38862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239000" y="4343400"/>
            <a:ext cx="22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248400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438400" y="38862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209800" y="4343400"/>
            <a:ext cx="22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38200" y="43434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1447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24200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38400" y="5105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86000" y="5867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2600" y="2667000"/>
            <a:ext cx="7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lisst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38400"/>
            <a:ext cx="769034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1524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Plantagenet Cherokee" pitchFamily="18" charset="0"/>
              </a:rPr>
              <a:t>Stackable Spheres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Plantagenet Cherokee" pitchFamily="18" charset="0"/>
            </a:endParaRPr>
          </a:p>
        </p:txBody>
      </p:sp>
      <p:pic>
        <p:nvPicPr>
          <p:cNvPr id="14" name="Picture 2" descr="http://www.spagyricarts.com/page5/files/close-packed-spheres005bsm0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658" y="1447800"/>
            <a:ext cx="5478684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How many spheres are there in this pyramid?</a:t>
            </a: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pagyricarts.com/page5/files/close-packed-spheres005bsm0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5401519" cy="5334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1676400" y="914400"/>
            <a:ext cx="3505200" cy="533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676400" y="1524000"/>
            <a:ext cx="3124200" cy="533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2133600"/>
            <a:ext cx="2743200" cy="533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76400" y="2819400"/>
            <a:ext cx="2286000" cy="533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76400" y="3505200"/>
            <a:ext cx="1981200" cy="533400"/>
          </a:xfrm>
          <a:prstGeom prst="rightArrow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762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6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36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6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36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36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36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819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36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36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505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36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36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4343400"/>
            <a:ext cx="14478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4572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55</a:t>
            </a:r>
            <a:endParaRPr lang="en-US" sz="6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spagyricarts.com/page5/files/close-packed-spheres005bsm005d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832658" y="1447800"/>
            <a:ext cx="5478684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" y="1524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Plantagenet Cherokee" pitchFamily="18" charset="0"/>
              </a:rPr>
              <a:t>Stackable Spheres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Plantagenet Cheroke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How many spheres are there in this pyramid?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What if we add another layer?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886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What if we add 3 layers to the original pyramid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(8 layers)?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What if we add 50 layers to the original pyramid (55 layers)?</a:t>
            </a:r>
            <a:endParaRPr lang="en-U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752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+2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+3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+4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+5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=55</a:t>
            </a:r>
            <a:endParaRPr lang="en-US" sz="5400" baseline="30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900" y="3048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55+6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=91</a:t>
            </a:r>
            <a:endParaRPr lang="en-US" sz="5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4724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55+6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+7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+8</a:t>
            </a:r>
            <a:r>
              <a:rPr lang="en-US" sz="5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=204</a:t>
            </a:r>
            <a:endParaRPr lang="en-US" sz="5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lsontowing.com/images/film_strip_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70707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381000"/>
            <a:ext cx="613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Executive Producers: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057400"/>
            <a:ext cx="540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Kristi Jo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Bockhahn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810000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Hallie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Johns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486400"/>
            <a:ext cx="4594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Allison Spencer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Saved by the Be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cdawgownd.files.wordpress.com/2009/05/saved-by-the-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.peirceinternet.com/png/chalkboar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437"/>
            <a:ext cx="9144000" cy="691543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Why Bell Work?</a:t>
            </a:r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Using bell work in the classroom can…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provide structure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capture students’ interests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increase participation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provide real-world connections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help prevent disruptions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allow time for teacher’s housekeeping tasks</a:t>
            </a:r>
            <a:endParaRPr lang="en-US" sz="3000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.peirceinternet.com/png/chalkboar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437"/>
            <a:ext cx="9144000" cy="69154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3962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Bayside Picks-“Drops in the Bucket”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Bayside News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QQF: Bayside History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A “New Class” of Bell Work</a:t>
            </a:r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part.peirceinternet.com/png/chalkboar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437"/>
            <a:ext cx="9144000" cy="6915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Quote: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“A person who never made a mistake never tried anything new.”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-Albert Einstein</a:t>
            </a:r>
          </a:p>
          <a:p>
            <a:pPr algn="r"/>
            <a:endParaRPr lang="en-US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Question: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What was one of Einstein’s contributions to mathematics?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Fact: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itchFamily="66" charset="0"/>
              </a:rPr>
              <a:t>There is a rare radioactive earth metal named after Einstein.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.peirceinternet.com/png/chalkboar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437"/>
            <a:ext cx="9144000" cy="69154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3962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Bayside Picks-“Drops in the Bucket”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Bayside News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QQF: Bayside History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Lists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  <a:latin typeface="Kristen ITC" pitchFamily="66" charset="0"/>
              </a:rPr>
              <a:t>Problem of the Day (POD)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A “New Class” of Bell Work</a:t>
            </a:r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ndara" pitchFamily="34" charset="0"/>
              </a:rPr>
              <a:t>Can Screech start at the Lobby, visit every room using each hallway only once, and end up back at the Lobby?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2400"/>
            <a:ext cx="7490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Plantagenet Cherokee" pitchFamily="18" charset="0"/>
              </a:rPr>
              <a:t>Classroom Confusion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Plantagenet Cherokee" pitchFamily="18" charset="0"/>
            </a:endParaRPr>
          </a:p>
        </p:txBody>
      </p:sp>
      <p:pic>
        <p:nvPicPr>
          <p:cNvPr id="5" name="Picture 4" descr="saved by the b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65" y="1905000"/>
            <a:ext cx="731747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06"/>
            <a:ext cx="9144000" cy="69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95909" y="457200"/>
            <a:ext cx="49521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KÖnigsberg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FF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ABAF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risten ITC" pitchFamily="66" charset="0"/>
              </a:rPr>
              <a:t>Some History of the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err="1" smtClean="0">
                <a:latin typeface="Kristen ITC" pitchFamily="66" charset="0"/>
              </a:rPr>
              <a:t>Königsberg</a:t>
            </a:r>
            <a:r>
              <a:rPr lang="en-US" dirty="0" smtClean="0">
                <a:latin typeface="Kristen ITC" pitchFamily="66" charset="0"/>
              </a:rPr>
              <a:t> Bridge Problem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Kristen ITC" pitchFamily="66" charset="0"/>
              </a:rPr>
              <a:t>Brought forth the first theorem of graph theory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Kristen ITC" pitchFamily="66" charset="0"/>
              </a:rPr>
              <a:t>Located in present-day Kaliningrad, Russia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Kristen ITC" pitchFamily="66" charset="0"/>
              </a:rPr>
              <a:t>How many bridges are left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1272</TotalTime>
  <Words>342</Words>
  <Application>Microsoft Office PowerPoint</Application>
  <PresentationFormat>On-screen Show (4:3)</PresentationFormat>
  <Paragraphs>74</Paragraphs>
  <Slides>14</Slides>
  <Notes>2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Why Bell Work?</vt:lpstr>
      <vt:lpstr>A “New Class” of Bell Work</vt:lpstr>
      <vt:lpstr>Slide 5</vt:lpstr>
      <vt:lpstr>A “New Class” of Bell Work</vt:lpstr>
      <vt:lpstr>Slide 7</vt:lpstr>
      <vt:lpstr>Slide 8</vt:lpstr>
      <vt:lpstr>Some History of the Königsberg Bridge Problem</vt:lpstr>
      <vt:lpstr>Slide 10</vt:lpstr>
      <vt:lpstr>Slide 11</vt:lpstr>
      <vt:lpstr>Slide 12</vt:lpstr>
      <vt:lpstr>Slide 13</vt:lpstr>
      <vt:lpstr>Slide 14</vt:lpstr>
    </vt:vector>
  </TitlesOfParts>
  <Company>SUNY Fredonia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 Fredonia</dc:creator>
  <cp:lastModifiedBy>Allison</cp:lastModifiedBy>
  <cp:revision>109</cp:revision>
  <dcterms:created xsi:type="dcterms:W3CDTF">2009-11-02T21:17:19Z</dcterms:created>
  <dcterms:modified xsi:type="dcterms:W3CDTF">2009-11-13T19:04:27Z</dcterms:modified>
</cp:coreProperties>
</file>