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7" r:id="rId4"/>
    <p:sldId id="259"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E66CC-9361-4670-AEDE-003AC1042783}" type="datetimeFigureOut">
              <a:rPr lang="en-US" smtClean="0"/>
              <a:pPr/>
              <a:t>11/11/2009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C4DB9-6D8F-4C18-83EB-20557F6505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E66CC-9361-4670-AEDE-003AC1042783}" type="datetimeFigureOut">
              <a:rPr lang="en-US" smtClean="0"/>
              <a:pPr/>
              <a:t>11/11/2009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C4DB9-6D8F-4C18-83EB-20557F6505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ohn8394@fredonia.edu" TargetMode="External"/><Relationship Id="rId2" Type="http://schemas.openxmlformats.org/officeDocument/2006/relationships/hyperlink" Target="mailto:cott6397@fredonia.edu"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sadl1192@fredoni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657600"/>
            <a:ext cx="6400800" cy="2133600"/>
          </a:xfrm>
        </p:spPr>
        <p:txBody>
          <a:bodyPr>
            <a:normAutofit fontScale="40000" lnSpcReduction="20000"/>
          </a:bodyPr>
          <a:lstStyle/>
          <a:p>
            <a:r>
              <a:rPr lang="en-US" b="1" dirty="0" smtClean="0">
                <a:solidFill>
                  <a:schemeClr val="tx1"/>
                </a:solidFill>
              </a:rPr>
              <a:t>By </a:t>
            </a:r>
          </a:p>
          <a:p>
            <a:r>
              <a:rPr lang="en-US" sz="4500" dirty="0" smtClean="0">
                <a:solidFill>
                  <a:schemeClr val="tx1"/>
                </a:solidFill>
              </a:rPr>
              <a:t>Gregory Cotton</a:t>
            </a:r>
          </a:p>
          <a:p>
            <a:r>
              <a:rPr lang="en-US" sz="4500" dirty="0" smtClean="0">
                <a:solidFill>
                  <a:schemeClr val="tx1"/>
                </a:solidFill>
              </a:rPr>
              <a:t>Eric Johnston</a:t>
            </a:r>
            <a:endParaRPr lang="en-US" sz="4500" dirty="0" smtClean="0"/>
          </a:p>
          <a:p>
            <a:r>
              <a:rPr lang="en-US" sz="4500" dirty="0" smtClean="0">
                <a:solidFill>
                  <a:schemeClr val="tx1"/>
                </a:solidFill>
              </a:rPr>
              <a:t>Joshua Sadler</a:t>
            </a:r>
            <a:r>
              <a:rPr lang="en-US" sz="4500" dirty="0" smtClean="0"/>
              <a:t> </a:t>
            </a:r>
            <a:endParaRPr lang="en-US" sz="4500" u="sng" dirty="0" smtClean="0"/>
          </a:p>
          <a:p>
            <a:endParaRPr lang="en-US" u="sng" dirty="0" smtClean="0"/>
          </a:p>
          <a:p>
            <a:r>
              <a:rPr lang="en-US" sz="5700" dirty="0" smtClean="0">
                <a:solidFill>
                  <a:schemeClr val="tx1"/>
                </a:solidFill>
              </a:rPr>
              <a:t>AMTNYS 2009 </a:t>
            </a:r>
          </a:p>
          <a:p>
            <a:r>
              <a:rPr lang="en-US" sz="5700" dirty="0" smtClean="0">
                <a:solidFill>
                  <a:schemeClr val="tx1"/>
                </a:solidFill>
              </a:rPr>
              <a:t>SUNY FREDONIA</a:t>
            </a:r>
          </a:p>
        </p:txBody>
      </p:sp>
      <p:sp>
        <p:nvSpPr>
          <p:cNvPr id="6" name="Rectangle 5"/>
          <p:cNvSpPr/>
          <p:nvPr/>
        </p:nvSpPr>
        <p:spPr>
          <a:xfrm>
            <a:off x="2924884" y="2667000"/>
            <a:ext cx="3174908" cy="923330"/>
          </a:xfrm>
          <a:prstGeom prst="rect">
            <a:avLst/>
          </a:prstGeom>
          <a:noFill/>
        </p:spPr>
        <p:txBody>
          <a:bodyPr wrap="none" lIns="91440" tIns="45720" rIns="91440" bIns="45720">
            <a:spAutoFit/>
          </a:bodyPr>
          <a:lstStyle/>
          <a:p>
            <a:pPr algn="ctr"/>
            <a:r>
              <a:rPr lang="en-US" sz="5400" b="1" dirty="0" smtClean="0">
                <a:ln w="31550" cmpd="sng">
                  <a:solidFill>
                    <a:schemeClr val="tx2"/>
                  </a:soli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rPr>
              <a:t>Hot Hooks</a:t>
            </a:r>
            <a:endParaRPr lang="en-US" sz="5400" b="1" dirty="0">
              <a:ln w="31550" cmpd="sng">
                <a:solidFill>
                  <a:schemeClr val="tx2"/>
                </a:solidFill>
                <a:prstDash val="solid"/>
              </a:ln>
              <a:solidFill>
                <a:srgbClr val="FFFFFF"/>
              </a:solidFill>
              <a:effectLst>
                <a:glow rad="228600">
                  <a:schemeClr val="accent1">
                    <a:satMod val="175000"/>
                    <a:alpha val="40000"/>
                  </a:schemeClr>
                </a:glow>
                <a:outerShdw blurRad="41275" dist="12700" dir="12000000" algn="tl" rotWithShape="0">
                  <a:srgbClr val="000000">
                    <a:alpha val="4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7467600" y="1524000"/>
            <a:ext cx="1096783" cy="17811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05200" y="381000"/>
            <a:ext cx="2371725" cy="178142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7200" y="1295400"/>
            <a:ext cx="14478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1" name="Content Placeholder 4"/>
          <p:cNvSpPr>
            <a:spLocks noGrp="1"/>
          </p:cNvSpPr>
          <p:nvPr>
            <p:ph sz="half" idx="1"/>
          </p:nvPr>
        </p:nvSpPr>
        <p:spPr>
          <a:xfrm>
            <a:off x="2895600" y="1752600"/>
            <a:ext cx="2514600" cy="380999"/>
          </a:xfrm>
        </p:spPr>
        <p:txBody>
          <a:bodyPr>
            <a:noAutofit/>
          </a:bodyPr>
          <a:lstStyle/>
          <a:p>
            <a:r>
              <a:rPr lang="en-US" sz="2000" dirty="0" smtClean="0"/>
              <a:t>Actress</a:t>
            </a:r>
            <a:endParaRPr lang="en-US" sz="2000" dirty="0"/>
          </a:p>
        </p:txBody>
      </p:sp>
      <p:sp>
        <p:nvSpPr>
          <p:cNvPr id="12" name="Content Placeholder 5"/>
          <p:cNvSpPr txBox="1">
            <a:spLocks/>
          </p:cNvSpPr>
          <p:nvPr/>
        </p:nvSpPr>
        <p:spPr>
          <a:xfrm>
            <a:off x="609600" y="3352800"/>
            <a:ext cx="8229600" cy="3352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Rectangle 15"/>
          <p:cNvSpPr/>
          <p:nvPr/>
        </p:nvSpPr>
        <p:spPr>
          <a:xfrm>
            <a:off x="164456" y="304800"/>
            <a:ext cx="873880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Who Is Hannah Montana?</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2" name="Picture 4"/>
          <p:cNvPicPr>
            <a:picLocks noChangeAspect="1" noChangeArrowheads="1"/>
          </p:cNvPicPr>
          <p:nvPr/>
        </p:nvPicPr>
        <p:blipFill>
          <a:blip r:embed="rId2" cstate="print"/>
          <a:srcRect/>
          <a:stretch>
            <a:fillRect/>
          </a:stretch>
        </p:blipFill>
        <p:spPr bwMode="auto">
          <a:xfrm rot="20681170">
            <a:off x="5067681" y="1532348"/>
            <a:ext cx="3709250" cy="1367124"/>
          </a:xfrm>
          <a:prstGeom prst="rect">
            <a:avLst/>
          </a:prstGeom>
          <a:noFill/>
          <a:ln w="9525">
            <a:noFill/>
            <a:miter lim="800000"/>
            <a:headEnd/>
            <a:tailEnd/>
          </a:ln>
        </p:spPr>
      </p:pic>
      <p:sp>
        <p:nvSpPr>
          <p:cNvPr id="7" name="Content Placeholder 4"/>
          <p:cNvSpPr txBox="1">
            <a:spLocks/>
          </p:cNvSpPr>
          <p:nvPr/>
        </p:nvSpPr>
        <p:spPr>
          <a:xfrm>
            <a:off x="2895600" y="1371600"/>
            <a:ext cx="259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ea typeface="+mn-ea"/>
                <a:cs typeface="+mn-cs"/>
              </a:rPr>
              <a:t>Singer</a:t>
            </a:r>
            <a:endParaRPr kumimoji="0" lang="en-US" sz="2000" b="0" i="0" u="none" strike="noStrike" kern="1200" cap="none" spc="0" normalizeH="0" baseline="0" noProof="0" dirty="0">
              <a:ln>
                <a:noFill/>
              </a:ln>
              <a:solidFill>
                <a:schemeClr val="tx1"/>
              </a:solidFill>
              <a:effectLst/>
              <a:uLnTx/>
              <a:uFillTx/>
              <a:ea typeface="+mn-ea"/>
              <a:cs typeface="+mn-cs"/>
            </a:endParaRPr>
          </a:p>
        </p:txBody>
      </p:sp>
      <p:pic>
        <p:nvPicPr>
          <p:cNvPr id="8" name="Picture 5"/>
          <p:cNvPicPr>
            <a:picLocks noChangeAspect="1" noChangeArrowheads="1"/>
          </p:cNvPicPr>
          <p:nvPr/>
        </p:nvPicPr>
        <p:blipFill>
          <a:blip r:embed="rId3" cstate="print"/>
          <a:srcRect/>
          <a:stretch>
            <a:fillRect/>
          </a:stretch>
        </p:blipFill>
        <p:spPr bwMode="auto">
          <a:xfrm>
            <a:off x="381000" y="1219200"/>
            <a:ext cx="2489947" cy="1924050"/>
          </a:xfrm>
          <a:prstGeom prst="rect">
            <a:avLst/>
          </a:prstGeom>
          <a:noFill/>
          <a:ln w="9525">
            <a:noFill/>
            <a:miter lim="800000"/>
            <a:headEnd/>
            <a:tailEnd/>
          </a:ln>
        </p:spPr>
      </p:pic>
      <p:sp>
        <p:nvSpPr>
          <p:cNvPr id="9" name="Content Placeholder 4"/>
          <p:cNvSpPr txBox="1">
            <a:spLocks/>
          </p:cNvSpPr>
          <p:nvPr/>
        </p:nvSpPr>
        <p:spPr>
          <a:xfrm>
            <a:off x="2895600" y="2133600"/>
            <a:ext cx="2438400" cy="381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ea typeface="+mn-ea"/>
                <a:cs typeface="+mn-cs"/>
              </a:rPr>
              <a:t>Teen Idol</a:t>
            </a:r>
          </a:p>
        </p:txBody>
      </p:sp>
      <p:sp>
        <p:nvSpPr>
          <p:cNvPr id="10" name="Content Placeholder 4"/>
          <p:cNvSpPr txBox="1">
            <a:spLocks/>
          </p:cNvSpPr>
          <p:nvPr/>
        </p:nvSpPr>
        <p:spPr>
          <a:xfrm>
            <a:off x="2819400" y="2590800"/>
            <a:ext cx="2438400" cy="685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rPr>
              <a:t>Mathematical Hook?</a:t>
            </a:r>
            <a:endParaRPr kumimoji="0" lang="en-US" sz="2400" b="1" i="0" u="none" strike="noStrike" kern="1200" cap="none" spc="0" normalizeH="0" baseline="0" noProof="0" dirty="0">
              <a:ln>
                <a:noFill/>
              </a:ln>
              <a:solidFill>
                <a:schemeClr val="tx1"/>
              </a:solidFill>
              <a:effectLst/>
              <a:uLnTx/>
              <a:uFillTx/>
              <a:latin typeface="Calibri" pitchFamily="34" charset="0"/>
            </a:endParaRPr>
          </a:p>
        </p:txBody>
      </p:sp>
      <p:sp>
        <p:nvSpPr>
          <p:cNvPr id="13" name="Content Placeholder 5"/>
          <p:cNvSpPr txBox="1">
            <a:spLocks/>
          </p:cNvSpPr>
          <p:nvPr/>
        </p:nvSpPr>
        <p:spPr>
          <a:xfrm>
            <a:off x="304800" y="3505200"/>
            <a:ext cx="5181600" cy="2514600"/>
          </a:xfrm>
          <a:prstGeom prst="rect">
            <a:avLst/>
          </a:prstGeom>
          <a:solidFill>
            <a:schemeClr val="bg1"/>
          </a:solidFill>
        </p:spPr>
        <p:txBody>
          <a:bodyPr>
            <a:noAutofit/>
          </a:bodyPr>
          <a:lstStyle/>
          <a:p>
            <a:r>
              <a:rPr lang="en-US" sz="2000" dirty="0" smtClean="0"/>
              <a:t>Nielson Ratings For Hannah Montana:</a:t>
            </a:r>
          </a:p>
          <a:p>
            <a:pPr lvl="2">
              <a:buFont typeface="Arial" pitchFamily="34" charset="0"/>
              <a:buChar char="•"/>
            </a:pPr>
            <a:r>
              <a:rPr lang="en-US" sz="2000" dirty="0" smtClean="0"/>
              <a:t>Season 2: 4.5 Millions Viewers*</a:t>
            </a:r>
          </a:p>
          <a:p>
            <a:pPr lvl="2">
              <a:buFont typeface="Arial" pitchFamily="34" charset="0"/>
              <a:buChar char="•"/>
            </a:pPr>
            <a:r>
              <a:rPr lang="en-US" sz="2000" dirty="0" smtClean="0"/>
              <a:t>Season 3: 5.3 Million Viewers*</a:t>
            </a:r>
          </a:p>
          <a:p>
            <a:pPr lvl="2">
              <a:buFont typeface="Arial" pitchFamily="34" charset="0"/>
              <a:buChar char="•"/>
            </a:pPr>
            <a:r>
              <a:rPr lang="en-US" sz="2000" dirty="0" smtClean="0"/>
              <a:t>Season 4: 5.7 Million Viewers</a:t>
            </a:r>
            <a:r>
              <a:rPr lang="en-US" sz="2000" baseline="30000" dirty="0" smtClean="0"/>
              <a:t>#</a:t>
            </a:r>
            <a:endParaRPr lang="en-US" sz="2000" dirty="0" smtClean="0"/>
          </a:p>
          <a:p>
            <a:pPr lvl="2">
              <a:buFont typeface="Arial" pitchFamily="34" charset="0"/>
              <a:buChar char="•"/>
            </a:pPr>
            <a:r>
              <a:rPr lang="en-US" sz="2000" dirty="0" smtClean="0"/>
              <a:t>Season 5: 6.0 Million Viewers</a:t>
            </a:r>
            <a:r>
              <a:rPr lang="en-US" sz="2000" baseline="30000" dirty="0" smtClean="0"/>
              <a:t>#</a:t>
            </a:r>
            <a:endParaRPr lang="en-US" sz="2000" dirty="0" smtClean="0"/>
          </a:p>
          <a:p>
            <a:pPr lvl="2">
              <a:buFont typeface="Arial" pitchFamily="34" charset="0"/>
              <a:buChar char="•"/>
            </a:pPr>
            <a:r>
              <a:rPr lang="en-US" sz="2000" dirty="0" smtClean="0"/>
              <a:t>Season 6: 5.7 Million Viewers</a:t>
            </a:r>
            <a:r>
              <a:rPr lang="en-US" sz="2000" baseline="30000" dirty="0" smtClean="0"/>
              <a:t>#</a:t>
            </a:r>
            <a:endParaRPr lang="en-US" sz="2000" dirty="0" smtClean="0"/>
          </a:p>
          <a:p>
            <a:pPr lvl="2"/>
            <a:endParaRPr lang="en-US" sz="2000" dirty="0" smtClean="0"/>
          </a:p>
          <a:p>
            <a:pPr lvl="2">
              <a:buFont typeface="Arial" pitchFamily="34" charset="0"/>
              <a:buChar char="•"/>
            </a:pPr>
            <a:endParaRPr lang="en-US" sz="2000" dirty="0" smtClean="0"/>
          </a:p>
        </p:txBody>
      </p:sp>
      <p:sp>
        <p:nvSpPr>
          <p:cNvPr id="14" name="TextBox 13"/>
          <p:cNvSpPr txBox="1"/>
          <p:nvPr/>
        </p:nvSpPr>
        <p:spPr>
          <a:xfrm>
            <a:off x="609600" y="5486400"/>
            <a:ext cx="5181600" cy="800219"/>
          </a:xfrm>
          <a:prstGeom prst="rect">
            <a:avLst/>
          </a:prstGeom>
          <a:noFill/>
        </p:spPr>
        <p:txBody>
          <a:bodyPr wrap="square" rtlCol="0">
            <a:spAutoFit/>
          </a:bodyPr>
          <a:lstStyle/>
          <a:p>
            <a:pPr marL="0" lvl="2"/>
            <a:r>
              <a:rPr lang="en-US" sz="1400" dirty="0" smtClean="0">
                <a:latin typeface="Comic Sans MS" pitchFamily="66" charset="0"/>
              </a:rPr>
              <a:t>*Information Obtained on Average from Nielson Ratings</a:t>
            </a:r>
          </a:p>
          <a:p>
            <a:pPr marL="0" lvl="2"/>
            <a:r>
              <a:rPr lang="en-US" sz="1400" baseline="30000" dirty="0" smtClean="0">
                <a:latin typeface="Comic Sans MS" pitchFamily="66" charset="0"/>
              </a:rPr>
              <a:t>#</a:t>
            </a:r>
            <a:r>
              <a:rPr lang="en-US" sz="1400" dirty="0" smtClean="0">
                <a:latin typeface="Comic Sans MS" pitchFamily="66" charset="0"/>
              </a:rPr>
              <a:t> Projected Ratings for Future Seasons</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5638800" y="3657600"/>
            <a:ext cx="3276600" cy="218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nodePh="1">
                                  <p:stCondLst>
                                    <p:cond delay="0"/>
                                  </p:stCondLst>
                                  <p:endCondLst>
                                    <p:cond evt="begin" delay="0">
                                      <p:tn val="35"/>
                                    </p:cond>
                                  </p:end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bg/>
                                          </p:spTgt>
                                        </p:tgtEl>
                                        <p:attrNameLst>
                                          <p:attrName>style.visibility</p:attrName>
                                        </p:attrNameLst>
                                      </p:cBhvr>
                                      <p:to>
                                        <p:strVal val="visible"/>
                                      </p:to>
                                    </p:set>
                                    <p:anim calcmode="lin" valueType="num">
                                      <p:cBhvr additive="base">
                                        <p:cTn id="42"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bg/>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 calcmode="lin" valueType="num">
                                      <p:cBhvr additive="base">
                                        <p:cTn id="5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 calcmode="lin" valueType="num">
                                      <p:cBhvr additive="base">
                                        <p:cTn id="54"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 calcmode="lin" valueType="num">
                                      <p:cBhvr additive="base">
                                        <p:cTn id="58"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 calcmode="lin" valueType="num">
                                      <p:cBhvr additive="base">
                                        <p:cTn id="62"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 calcmode="lin" valueType="num">
                                      <p:cBhvr additive="base">
                                        <p:cTn id="6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026"/>
                                        </p:tgtEl>
                                        <p:attrNameLst>
                                          <p:attrName>style.visibility</p:attrName>
                                        </p:attrNameLst>
                                      </p:cBhvr>
                                      <p:to>
                                        <p:strVal val="visible"/>
                                      </p:to>
                                    </p:set>
                                    <p:anim calcmode="lin" valueType="num">
                                      <p:cBhvr additive="base">
                                        <p:cTn id="76" dur="500" fill="hold"/>
                                        <p:tgtEl>
                                          <p:spTgt spid="1026"/>
                                        </p:tgtEl>
                                        <p:attrNameLst>
                                          <p:attrName>ppt_x</p:attrName>
                                        </p:attrNameLst>
                                      </p:cBhvr>
                                      <p:tavLst>
                                        <p:tav tm="0">
                                          <p:val>
                                            <p:strVal val="1+#ppt_w/2"/>
                                          </p:val>
                                        </p:tav>
                                        <p:tav tm="100000">
                                          <p:val>
                                            <p:strVal val="#ppt_x"/>
                                          </p:val>
                                        </p:tav>
                                      </p:tavLst>
                                    </p:anim>
                                    <p:anim calcmode="lin" valueType="num">
                                      <p:cBhvr additive="base">
                                        <p:cTn id="77"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9" grpId="0"/>
      <p:bldP spid="10" grpId="0"/>
      <p:bldP spid="13" grpId="0" uiExpand="1" build="allAtOnce"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4000">
              <a:srgbClr val="FF3399"/>
            </a:gs>
            <a:gs pos="28000">
              <a:srgbClr val="FF6633"/>
            </a:gs>
            <a:gs pos="55000">
              <a:srgbClr val="FFC000">
                <a:alpha val="66000"/>
              </a:srgbClr>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t>
            </a:r>
            <a:br>
              <a:rPr lang="en-US" dirty="0"/>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a:xfrm>
            <a:off x="457200" y="2057400"/>
            <a:ext cx="8229600" cy="4525963"/>
          </a:xfrm>
        </p:spPr>
        <p:txBody>
          <a:bodyPr>
            <a:normAutofit/>
          </a:bodyPr>
          <a:lstStyle/>
          <a:p>
            <a:endParaRPr lang="en-US" sz="2800" dirty="0" smtClean="0"/>
          </a:p>
          <a:p>
            <a:r>
              <a:rPr lang="en-US" dirty="0" smtClean="0"/>
              <a:t>It equals a fun way to visualize fractions, and add them together.</a:t>
            </a:r>
          </a:p>
          <a:p>
            <a:endParaRPr lang="en-US" dirty="0" smtClean="0"/>
          </a:p>
          <a:p>
            <a:pPr>
              <a:buNone/>
            </a:pPr>
            <a:endParaRPr lang="en-US" dirty="0" smtClean="0"/>
          </a:p>
          <a:p>
            <a:r>
              <a:rPr lang="en-US" dirty="0" smtClean="0"/>
              <a:t>How does Play Dough help                                                        add fractions?</a:t>
            </a:r>
          </a:p>
          <a:p>
            <a:endParaRPr lang="en-US" dirty="0">
              <a:solidFill>
                <a:schemeClr val="bg1"/>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6" name="Picture 12"/>
          <p:cNvPicPr>
            <a:picLocks noChangeAspect="1" noChangeArrowheads="1"/>
          </p:cNvPicPr>
          <p:nvPr/>
        </p:nvPicPr>
        <p:blipFill>
          <a:blip r:embed="rId2" cstate="print"/>
          <a:srcRect/>
          <a:stretch>
            <a:fillRect/>
          </a:stretch>
        </p:blipFill>
        <p:spPr bwMode="auto">
          <a:xfrm>
            <a:off x="6096000" y="3200400"/>
            <a:ext cx="2171700" cy="3209925"/>
          </a:xfrm>
          <a:prstGeom prst="rect">
            <a:avLst/>
          </a:prstGeom>
          <a:noFill/>
          <a:ln w="9525">
            <a:noFill/>
            <a:miter lim="800000"/>
            <a:headEnd/>
            <a:tailEnd/>
          </a:ln>
        </p:spPr>
      </p:pic>
      <p:sp>
        <p:nvSpPr>
          <p:cNvPr id="20" name="Rectangle 19"/>
          <p:cNvSpPr/>
          <p:nvPr/>
        </p:nvSpPr>
        <p:spPr>
          <a:xfrm>
            <a:off x="1736167" y="0"/>
            <a:ext cx="137160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Play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20"/>
          <p:cNvSpPr/>
          <p:nvPr/>
        </p:nvSpPr>
        <p:spPr>
          <a:xfrm>
            <a:off x="1295400" y="152400"/>
            <a:ext cx="225254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______</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21"/>
          <p:cNvSpPr/>
          <p:nvPr/>
        </p:nvSpPr>
        <p:spPr>
          <a:xfrm>
            <a:off x="1431367" y="914400"/>
            <a:ext cx="2029723"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Dough</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3564967" y="457200"/>
            <a:ext cx="52931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Rectangle 23"/>
          <p:cNvSpPr/>
          <p:nvPr/>
        </p:nvSpPr>
        <p:spPr>
          <a:xfrm>
            <a:off x="4403167" y="76200"/>
            <a:ext cx="2292166"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Kitchen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Rectangle 24"/>
          <p:cNvSpPr/>
          <p:nvPr/>
        </p:nvSpPr>
        <p:spPr>
          <a:xfrm>
            <a:off x="4250767" y="152400"/>
            <a:ext cx="2597186"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_______</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Rectangle 25"/>
          <p:cNvSpPr/>
          <p:nvPr/>
        </p:nvSpPr>
        <p:spPr>
          <a:xfrm>
            <a:off x="4707967" y="914400"/>
            <a:ext cx="162480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Scale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a:off x="6841567" y="457200"/>
            <a:ext cx="100700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heckerboard(across)">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99000"/>
              </a:schemeClr>
            </a:gs>
            <a:gs pos="50000">
              <a:schemeClr val="tx1">
                <a:alpha val="74000"/>
              </a:schemeClr>
            </a:gs>
            <a:gs pos="100000">
              <a:schemeClr val="tx1">
                <a:alpha val="32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343400" cy="4525963"/>
          </a:xfrm>
        </p:spPr>
        <p:txBody>
          <a:bodyPr>
            <a:normAutofit lnSpcReduction="10000"/>
          </a:bodyPr>
          <a:lstStyle/>
          <a:p>
            <a:r>
              <a:rPr lang="en-US" dirty="0" smtClean="0">
                <a:solidFill>
                  <a:schemeClr val="bg1"/>
                </a:solidFill>
              </a:rPr>
              <a:t>Is it Magic or Math?</a:t>
            </a:r>
          </a:p>
          <a:p>
            <a:r>
              <a:rPr lang="en-US" dirty="0" smtClean="0">
                <a:solidFill>
                  <a:schemeClr val="bg1"/>
                </a:solidFill>
              </a:rPr>
              <a:t>Card tricks are a great way to hook students at any grade level</a:t>
            </a:r>
          </a:p>
          <a:p>
            <a:r>
              <a:rPr lang="en-US" dirty="0" smtClean="0">
                <a:solidFill>
                  <a:schemeClr val="bg1"/>
                </a:solidFill>
              </a:rPr>
              <a:t>The real trick is making students realize there is a connection between magic and mathematics.</a:t>
            </a:r>
          </a:p>
        </p:txBody>
      </p:sp>
      <p:pic>
        <p:nvPicPr>
          <p:cNvPr id="1026" name="Picture 2"/>
          <p:cNvPicPr>
            <a:picLocks noChangeAspect="1" noChangeArrowheads="1"/>
          </p:cNvPicPr>
          <p:nvPr/>
        </p:nvPicPr>
        <p:blipFill>
          <a:blip r:embed="rId2" cstate="print"/>
          <a:srcRect/>
          <a:stretch>
            <a:fillRect/>
          </a:stretch>
        </p:blipFill>
        <p:spPr bwMode="auto">
          <a:xfrm>
            <a:off x="5715000" y="1905000"/>
            <a:ext cx="2857500" cy="3267075"/>
          </a:xfrm>
          <a:prstGeom prst="rect">
            <a:avLst/>
          </a:prstGeom>
          <a:noFill/>
          <a:ln w="9525">
            <a:noFill/>
            <a:miter lim="800000"/>
            <a:headEnd/>
            <a:tailEnd/>
          </a:ln>
        </p:spPr>
      </p:pic>
      <p:sp>
        <p:nvSpPr>
          <p:cNvPr id="7" name="Rectangle 6"/>
          <p:cNvSpPr/>
          <p:nvPr/>
        </p:nvSpPr>
        <p:spPr>
          <a:xfrm>
            <a:off x="2133600" y="381000"/>
            <a:ext cx="4818948" cy="923330"/>
          </a:xfrm>
          <a:prstGeom prst="rect">
            <a:avLst/>
          </a:prstGeom>
          <a:noFill/>
        </p:spPr>
        <p:txBody>
          <a:bodyPr wrap="none" lIns="91440" tIns="45720" rIns="91440" bIns="45720">
            <a:spAutoFit/>
          </a:bodyPr>
          <a:lstStyle/>
          <a:p>
            <a:pPr algn="ctr"/>
            <a:r>
              <a:rPr lang="en-US" sz="5400" b="1" dirty="0" err="1" smtClean="0">
                <a:ln w="17780" cmpd="sng">
                  <a:solidFill>
                    <a:srgbClr val="FFFFFF"/>
                  </a:solidFill>
                  <a:prstDash val="solid"/>
                  <a:miter lim="800000"/>
                </a:ln>
                <a:solidFill>
                  <a:schemeClr val="bg1"/>
                </a:solidFill>
                <a:effectLst>
                  <a:outerShdw blurRad="50800" algn="tl" rotWithShape="0">
                    <a:srgbClr val="000000"/>
                  </a:outerShdw>
                </a:effectLst>
              </a:rPr>
              <a:t>Mathemagician</a:t>
            </a:r>
            <a:r>
              <a:rPr lang="en-US" sz="5400" b="1" dirty="0" smtClean="0">
                <a:ln w="17780" cmpd="sng">
                  <a:solidFill>
                    <a:srgbClr val="FFFFFF"/>
                  </a:solidFill>
                  <a:prstDash val="solid"/>
                  <a:miter lim="800000"/>
                </a:ln>
                <a:solidFill>
                  <a:schemeClr val="bg1"/>
                </a:solidFill>
                <a:effectLst>
                  <a:outerShdw blurRad="50800" algn="tl" rotWithShape="0">
                    <a:srgbClr val="000000"/>
                  </a:outerShdw>
                </a:effectLst>
              </a:rPr>
              <a:t> </a:t>
            </a:r>
            <a:endParaRPr lang="en-US" sz="54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alpha val="99000"/>
              </a:schemeClr>
            </a:gs>
            <a:gs pos="50000">
              <a:schemeClr val="tx1">
                <a:alpha val="74000"/>
              </a:schemeClr>
            </a:gs>
            <a:gs pos="100000">
              <a:schemeClr val="tx1">
                <a:alpha val="32000"/>
              </a:schemeClr>
            </a:gs>
          </a:gsLst>
          <a:lin ang="5400000" scaled="0"/>
        </a:gra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auto">
          <a:xfrm>
            <a:off x="0" y="1885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6" name="Rectangle 32"/>
          <p:cNvSpPr>
            <a:spLocks noChangeArrowheads="1"/>
          </p:cNvSpPr>
          <p:nvPr/>
        </p:nvSpPr>
        <p:spPr bwMode="auto">
          <a:xfrm>
            <a:off x="0" y="3143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58" name="Rectangle 34"/>
          <p:cNvSpPr>
            <a:spLocks noChangeArrowheads="1"/>
          </p:cNvSpPr>
          <p:nvPr/>
        </p:nvSpPr>
        <p:spPr bwMode="auto">
          <a:xfrm>
            <a:off x="304800" y="1600200"/>
            <a:ext cx="8534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Comic Sans MS" pitchFamily="66" charset="0"/>
              </a:rPr>
              <a:t>The first card will be represented by the variable ‘x’ </a:t>
            </a:r>
            <a:endParaRPr kumimoji="0" lang="en-US" b="1" i="0" u="none" strike="noStrike" cap="none" normalizeH="0" baseline="0" dirty="0" smtClean="0">
              <a:ln>
                <a:noFill/>
              </a:ln>
              <a:solidFill>
                <a:schemeClr val="bg1"/>
              </a:solidFill>
              <a:effectLst/>
              <a:latin typeface="Arial" pitchFamily="34" charset="0"/>
            </a:endParaRPr>
          </a:p>
        </p:txBody>
      </p:sp>
      <p:sp>
        <p:nvSpPr>
          <p:cNvPr id="43" name="TextBox 42"/>
          <p:cNvSpPr txBox="1"/>
          <p:nvPr/>
        </p:nvSpPr>
        <p:spPr>
          <a:xfrm>
            <a:off x="1219200" y="3733800"/>
            <a:ext cx="6324600" cy="369332"/>
          </a:xfrm>
          <a:prstGeom prst="rect">
            <a:avLst/>
          </a:prstGeom>
          <a:noFill/>
        </p:spPr>
        <p:txBody>
          <a:bodyPr wrap="square" rtlCol="0">
            <a:spAutoFit/>
          </a:bodyPr>
          <a:lstStyle/>
          <a:p>
            <a:pPr algn="ctr"/>
            <a:r>
              <a:rPr lang="en-US" b="1" dirty="0" smtClean="0">
                <a:solidFill>
                  <a:schemeClr val="bg1"/>
                </a:solidFill>
              </a:rPr>
              <a:t>The second card will be represented by ‘y’</a:t>
            </a:r>
            <a:endParaRPr lang="en-US" b="1" dirty="0">
              <a:solidFill>
                <a:schemeClr val="bg1"/>
              </a:solidFill>
            </a:endParaRPr>
          </a:p>
        </p:txBody>
      </p:sp>
      <p:sp>
        <p:nvSpPr>
          <p:cNvPr id="1063" name="Rectangle 39"/>
          <p:cNvSpPr>
            <a:spLocks noChangeArrowheads="1"/>
          </p:cNvSpPr>
          <p:nvPr/>
        </p:nvSpPr>
        <p:spPr bwMode="auto">
          <a:xfrm>
            <a:off x="762000" y="5410200"/>
            <a:ext cx="7162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Comic Sans MS" pitchFamily="66" charset="0"/>
                <a:ea typeface="Times New Roman" pitchFamily="18" charset="0"/>
              </a:rPr>
              <a:t>Since we know that the deck only contains single digit numbers we see that in our 10’s place we will have our ‘x’ and in our 1’s place we will have our ‘y’,</a:t>
            </a:r>
            <a:r>
              <a:rPr kumimoji="0" lang="en-US" b="1" i="0" u="none" strike="noStrike" cap="none" normalizeH="0" dirty="0" smtClean="0">
                <a:ln>
                  <a:noFill/>
                </a:ln>
                <a:solidFill>
                  <a:schemeClr val="bg1"/>
                </a:solidFill>
                <a:effectLst/>
                <a:latin typeface="Comic Sans MS" pitchFamily="66" charset="0"/>
                <a:ea typeface="Times New Roman" pitchFamily="18" charset="0"/>
              </a:rPr>
              <a:t> i.e. ‘xy’</a:t>
            </a:r>
            <a:r>
              <a:rPr kumimoji="0" lang="en-US" b="1" i="0" u="none" strike="noStrike" cap="none" normalizeH="0" baseline="0" dirty="0" smtClean="0">
                <a:ln>
                  <a:noFill/>
                </a:ln>
                <a:solidFill>
                  <a:schemeClr val="bg1"/>
                </a:solidFill>
                <a:effectLst/>
                <a:latin typeface="Comic Sans MS" pitchFamily="66" charset="0"/>
                <a:ea typeface="Times New Roman" pitchFamily="18" charset="0"/>
              </a:rPr>
              <a:t>.</a:t>
            </a:r>
            <a:endParaRPr kumimoji="0" lang="en-US" b="1" i="0" u="none" strike="noStrike" cap="none" normalizeH="0" baseline="0" dirty="0" smtClean="0">
              <a:ln>
                <a:noFill/>
              </a:ln>
              <a:solidFill>
                <a:schemeClr val="bg1"/>
              </a:solidFill>
              <a:effectLst/>
              <a:latin typeface="Arial" pitchFamily="34" charset="0"/>
            </a:endParaRPr>
          </a:p>
        </p:txBody>
      </p:sp>
      <p:pic>
        <p:nvPicPr>
          <p:cNvPr id="1064" name="Picture 40"/>
          <p:cNvPicPr>
            <a:picLocks noChangeAspect="1" noChangeArrowheads="1"/>
          </p:cNvPicPr>
          <p:nvPr/>
        </p:nvPicPr>
        <p:blipFill>
          <a:blip r:embed="rId2" cstate="print"/>
          <a:srcRect/>
          <a:stretch>
            <a:fillRect/>
          </a:stretch>
        </p:blipFill>
        <p:spPr bwMode="auto">
          <a:xfrm>
            <a:off x="3200400" y="4267200"/>
            <a:ext cx="2400300" cy="1000125"/>
          </a:xfrm>
          <a:prstGeom prst="rect">
            <a:avLst/>
          </a:prstGeom>
          <a:noFill/>
          <a:ln w="9525">
            <a:noFill/>
            <a:miter lim="800000"/>
            <a:headEnd/>
            <a:tailEnd/>
          </a:ln>
        </p:spPr>
      </p:pic>
      <p:pic>
        <p:nvPicPr>
          <p:cNvPr id="1065" name="Picture 41"/>
          <p:cNvPicPr>
            <a:picLocks noChangeAspect="1" noChangeArrowheads="1"/>
          </p:cNvPicPr>
          <p:nvPr/>
        </p:nvPicPr>
        <p:blipFill>
          <a:blip r:embed="rId3" cstate="print"/>
          <a:srcRect/>
          <a:stretch>
            <a:fillRect/>
          </a:stretch>
        </p:blipFill>
        <p:spPr bwMode="auto">
          <a:xfrm>
            <a:off x="3733800" y="1981200"/>
            <a:ext cx="1323975" cy="1666875"/>
          </a:xfrm>
          <a:prstGeom prst="rect">
            <a:avLst/>
          </a:prstGeom>
          <a:noFill/>
          <a:ln w="9525">
            <a:noFill/>
            <a:miter lim="800000"/>
            <a:headEnd/>
            <a:tailEnd/>
          </a:ln>
        </p:spPr>
      </p:pic>
      <p:sp>
        <p:nvSpPr>
          <p:cNvPr id="48" name="Rectangle 47"/>
          <p:cNvSpPr/>
          <p:nvPr/>
        </p:nvSpPr>
        <p:spPr>
          <a:xfrm>
            <a:off x="2667000" y="304800"/>
            <a:ext cx="3822072"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SOLUTION</a:t>
            </a:r>
            <a:endParaRPr lang="en-US" sz="66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checkerboard(across)">
                                      <p:cBhvr>
                                        <p:cTn id="7" dur="500"/>
                                        <p:tgtEl>
                                          <p:spTgt spid="1065"/>
                                        </p:tgtEl>
                                      </p:cBhvr>
                                    </p:animEffect>
                                  </p:childTnLst>
                                </p:cTn>
                              </p:par>
                              <p:par>
                                <p:cTn id="8" presetID="5" presetClass="entr" presetSubtype="10" fill="hold" nodeType="withEffect">
                                  <p:stCondLst>
                                    <p:cond delay="0"/>
                                  </p:stCondLst>
                                  <p:childTnLst>
                                    <p:set>
                                      <p:cBhvr>
                                        <p:cTn id="9" dur="1" fill="hold">
                                          <p:stCondLst>
                                            <p:cond delay="0"/>
                                          </p:stCondLst>
                                        </p:cTn>
                                        <p:tgtEl>
                                          <p:spTgt spid="1058">
                                            <p:txEl>
                                              <p:pRg st="0" end="0"/>
                                            </p:txEl>
                                          </p:spTgt>
                                        </p:tgtEl>
                                        <p:attrNameLst>
                                          <p:attrName>style.visibility</p:attrName>
                                        </p:attrNameLst>
                                      </p:cBhvr>
                                      <p:to>
                                        <p:strVal val="visible"/>
                                      </p:to>
                                    </p:set>
                                    <p:animEffect transition="in" filter="checkerboard(across)">
                                      <p:cBhvr>
                                        <p:cTn id="10" dur="500"/>
                                        <p:tgtEl>
                                          <p:spTgt spid="10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animEffect transition="in" filter="checkerboard(across)">
                                      <p:cBhvr>
                                        <p:cTn id="15" dur="500"/>
                                        <p:tgtEl>
                                          <p:spTgt spid="43">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64"/>
                                        </p:tgtEl>
                                        <p:attrNameLst>
                                          <p:attrName>style.visibility</p:attrName>
                                        </p:attrNameLst>
                                      </p:cBhvr>
                                      <p:to>
                                        <p:strVal val="visible"/>
                                      </p:to>
                                    </p:set>
                                    <p:animEffect transition="in" filter="checkerboard(across)">
                                      <p:cBhvr>
                                        <p:cTn id="18" dur="500"/>
                                        <p:tgtEl>
                                          <p:spTgt spid="106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63">
                                            <p:txEl>
                                              <p:pRg st="0" end="0"/>
                                            </p:txEl>
                                          </p:spTgt>
                                        </p:tgtEl>
                                        <p:attrNameLst>
                                          <p:attrName>style.visibility</p:attrName>
                                        </p:attrNameLst>
                                      </p:cBhvr>
                                      <p:to>
                                        <p:strVal val="visible"/>
                                      </p:to>
                                    </p:set>
                                    <p:animEffect transition="in" filter="checkerboard(across)">
                                      <p:cBhvr>
                                        <p:cTn id="23" dur="500"/>
                                        <p:tgtEl>
                                          <p:spTgt spid="1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1600200"/>
            <a:ext cx="5181600" cy="4800600"/>
          </a:xfrm>
        </p:spPr>
        <p:txBody>
          <a:bodyPr/>
          <a:lstStyle/>
          <a:p>
            <a:r>
              <a:rPr lang="en-US" dirty="0" smtClean="0"/>
              <a:t>Gregory Cotton</a:t>
            </a:r>
            <a:r>
              <a:rPr lang="en-US" dirty="0" smtClean="0">
                <a:solidFill>
                  <a:schemeClr val="tx1">
                    <a:lumMod val="50000"/>
                    <a:lumOff val="50000"/>
                  </a:schemeClr>
                </a:solidFill>
              </a:rPr>
              <a:t> </a:t>
            </a:r>
            <a:r>
              <a:rPr lang="en-US" u="sng" dirty="0" smtClean="0">
                <a:hlinkClick r:id="rId2"/>
              </a:rPr>
              <a:t>cott6397@fredonia.edu</a:t>
            </a:r>
            <a:endParaRPr lang="en-US" dirty="0" smtClean="0"/>
          </a:p>
          <a:p>
            <a:r>
              <a:rPr lang="en-US" dirty="0" smtClean="0"/>
              <a:t>Eric Johnston </a:t>
            </a:r>
            <a:r>
              <a:rPr lang="en-US" u="sng" dirty="0" smtClean="0">
                <a:hlinkClick r:id="rId3"/>
              </a:rPr>
              <a:t>john8394@fredonia.edu</a:t>
            </a:r>
            <a:endParaRPr lang="en-US" dirty="0" smtClean="0"/>
          </a:p>
          <a:p>
            <a:r>
              <a:rPr lang="en-US" dirty="0" smtClean="0"/>
              <a:t>Joshua Sadler  </a:t>
            </a:r>
            <a:r>
              <a:rPr lang="en-US" u="sng" dirty="0" smtClean="0">
                <a:hlinkClick r:id="rId4"/>
              </a:rPr>
              <a:t>sadl1192@fredonia.edu</a:t>
            </a:r>
            <a:endParaRPr lang="en-US" u="sng" dirty="0" smtClean="0"/>
          </a:p>
        </p:txBody>
      </p:sp>
      <p:pic>
        <p:nvPicPr>
          <p:cNvPr id="2050" name="Picture 2"/>
          <p:cNvPicPr>
            <a:picLocks noChangeAspect="1" noChangeArrowheads="1"/>
          </p:cNvPicPr>
          <p:nvPr/>
        </p:nvPicPr>
        <p:blipFill>
          <a:blip r:embed="rId5" cstate="print"/>
          <a:srcRect/>
          <a:stretch>
            <a:fillRect/>
          </a:stretch>
        </p:blipFill>
        <p:spPr bwMode="auto">
          <a:xfrm>
            <a:off x="5638800" y="1295400"/>
            <a:ext cx="2842006"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223</Words>
  <Application>Microsoft Office PowerPoint</Application>
  <PresentationFormat>On-screen Show (4:3)</PresentationFormat>
  <Paragraphs>47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         </vt:lpstr>
      <vt:lpstr>Slide 4</vt:lpstr>
      <vt:lpstr>Slide 5</vt:lpstr>
      <vt:lpstr>Contact Information</vt:lpstr>
    </vt:vector>
  </TitlesOfParts>
  <Company>SUNY Fredonia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SUNY Fredonia</dc:creator>
  <cp:lastModifiedBy>eric1221cire</cp:lastModifiedBy>
  <cp:revision>41</cp:revision>
  <dcterms:created xsi:type="dcterms:W3CDTF">2009-11-02T23:07:02Z</dcterms:created>
  <dcterms:modified xsi:type="dcterms:W3CDTF">2009-11-12T00:02:07Z</dcterms:modified>
</cp:coreProperties>
</file>