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0"/>
  </p:handoutMasterIdLst>
  <p:sldIdLst>
    <p:sldId id="256" r:id="rId2"/>
    <p:sldId id="257" r:id="rId3"/>
    <p:sldId id="263"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9" autoAdjust="0"/>
    <p:restoredTop sz="94660"/>
  </p:normalViewPr>
  <p:slideViewPr>
    <p:cSldViewPr>
      <p:cViewPr varScale="1">
        <p:scale>
          <a:sx n="104" d="100"/>
          <a:sy n="104" d="100"/>
        </p:scale>
        <p:origin x="-1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F7B5F6-04CB-4B1B-998A-AF2ABAD3C656}" type="datetimeFigureOut">
              <a:rPr lang="en-US" smtClean="0"/>
              <a:pPr/>
              <a:t>11/10/2009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19410D5-C7B2-4D66-BA9F-3F3C45E360F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0B53D2B-2B32-4F13-B571-7141081F310E}" type="datetimeFigureOut">
              <a:rPr lang="en-US" smtClean="0"/>
              <a:pPr/>
              <a:t>11/10/2009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0879047-55DC-48B5-AA6B-A4ABA24AEB4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B53D2B-2B32-4F13-B571-7141081F310E}" type="datetimeFigureOut">
              <a:rPr lang="en-US" smtClean="0"/>
              <a:pPr/>
              <a:t>11/10/2009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79047-55DC-48B5-AA6B-A4ABA24AEB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B53D2B-2B32-4F13-B571-7141081F310E}" type="datetimeFigureOut">
              <a:rPr lang="en-US" smtClean="0"/>
              <a:pPr/>
              <a:t>11/10/2009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79047-55DC-48B5-AA6B-A4ABA24AEB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0B53D2B-2B32-4F13-B571-7141081F310E}" type="datetimeFigureOut">
              <a:rPr lang="en-US" smtClean="0"/>
              <a:pPr/>
              <a:t>11/10/2009</a:t>
            </a:fld>
            <a:endParaRPr lang="en-US"/>
          </a:p>
        </p:txBody>
      </p:sp>
      <p:sp>
        <p:nvSpPr>
          <p:cNvPr id="9" name="Slide Number Placeholder 8"/>
          <p:cNvSpPr>
            <a:spLocks noGrp="1"/>
          </p:cNvSpPr>
          <p:nvPr>
            <p:ph type="sldNum" sz="quarter" idx="15"/>
          </p:nvPr>
        </p:nvSpPr>
        <p:spPr/>
        <p:txBody>
          <a:bodyPr rtlCol="0"/>
          <a:lstStyle/>
          <a:p>
            <a:fld id="{D0879047-55DC-48B5-AA6B-A4ABA24AEB47}"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0B53D2B-2B32-4F13-B571-7141081F310E}" type="datetimeFigureOut">
              <a:rPr lang="en-US" smtClean="0"/>
              <a:pPr/>
              <a:t>11/10/2009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0879047-55DC-48B5-AA6B-A4ABA24AEB4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0B53D2B-2B32-4F13-B571-7141081F310E}" type="datetimeFigureOut">
              <a:rPr lang="en-US" smtClean="0"/>
              <a:pPr/>
              <a:t>11/10/2009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879047-55DC-48B5-AA6B-A4ABA24AEB47}"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0B53D2B-2B32-4F13-B571-7141081F310E}" type="datetimeFigureOut">
              <a:rPr lang="en-US" smtClean="0"/>
              <a:pPr/>
              <a:t>11/10/2009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879047-55DC-48B5-AA6B-A4ABA24AEB47}"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0B53D2B-2B32-4F13-B571-7141081F310E}" type="datetimeFigureOut">
              <a:rPr lang="en-US" smtClean="0"/>
              <a:pPr/>
              <a:t>11/10/2009</a:t>
            </a:fld>
            <a:endParaRPr lang="en-US"/>
          </a:p>
        </p:txBody>
      </p:sp>
      <p:sp>
        <p:nvSpPr>
          <p:cNvPr id="7" name="Slide Number Placeholder 6"/>
          <p:cNvSpPr>
            <a:spLocks noGrp="1"/>
          </p:cNvSpPr>
          <p:nvPr>
            <p:ph type="sldNum" sz="quarter" idx="11"/>
          </p:nvPr>
        </p:nvSpPr>
        <p:spPr/>
        <p:txBody>
          <a:bodyPr rtlCol="0"/>
          <a:lstStyle/>
          <a:p>
            <a:fld id="{D0879047-55DC-48B5-AA6B-A4ABA24AEB47}"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B53D2B-2B32-4F13-B571-7141081F310E}" type="datetimeFigureOut">
              <a:rPr lang="en-US" smtClean="0"/>
              <a:pPr/>
              <a:t>11/10/2009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879047-55DC-48B5-AA6B-A4ABA24AEB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0B53D2B-2B32-4F13-B571-7141081F310E}" type="datetimeFigureOut">
              <a:rPr lang="en-US" smtClean="0"/>
              <a:pPr/>
              <a:t>11/10/2009</a:t>
            </a:fld>
            <a:endParaRPr lang="en-US"/>
          </a:p>
        </p:txBody>
      </p:sp>
      <p:sp>
        <p:nvSpPr>
          <p:cNvPr id="22" name="Slide Number Placeholder 21"/>
          <p:cNvSpPr>
            <a:spLocks noGrp="1"/>
          </p:cNvSpPr>
          <p:nvPr>
            <p:ph type="sldNum" sz="quarter" idx="15"/>
          </p:nvPr>
        </p:nvSpPr>
        <p:spPr/>
        <p:txBody>
          <a:bodyPr rtlCol="0"/>
          <a:lstStyle/>
          <a:p>
            <a:fld id="{D0879047-55DC-48B5-AA6B-A4ABA24AEB47}"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0B53D2B-2B32-4F13-B571-7141081F310E}" type="datetimeFigureOut">
              <a:rPr lang="en-US" smtClean="0"/>
              <a:pPr/>
              <a:t>11/10/2009</a:t>
            </a:fld>
            <a:endParaRPr lang="en-US"/>
          </a:p>
        </p:txBody>
      </p:sp>
      <p:sp>
        <p:nvSpPr>
          <p:cNvPr id="18" name="Slide Number Placeholder 17"/>
          <p:cNvSpPr>
            <a:spLocks noGrp="1"/>
          </p:cNvSpPr>
          <p:nvPr>
            <p:ph type="sldNum" sz="quarter" idx="11"/>
          </p:nvPr>
        </p:nvSpPr>
        <p:spPr/>
        <p:txBody>
          <a:bodyPr rtlCol="0"/>
          <a:lstStyle/>
          <a:p>
            <a:fld id="{D0879047-55DC-48B5-AA6B-A4ABA24AEB47}"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0B53D2B-2B32-4F13-B571-7141081F310E}" type="datetimeFigureOut">
              <a:rPr lang="en-US" smtClean="0"/>
              <a:pPr/>
              <a:t>11/10/2009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0879047-55DC-48B5-AA6B-A4ABA24AEB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upload.wikimedia.org/wikipedia/commons/0/00/Yankees_logo.gif" TargetMode="Externa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600200"/>
            <a:ext cx="6172200" cy="1894362"/>
          </a:xfrm>
        </p:spPr>
        <p:txBody>
          <a:bodyPr>
            <a:normAutofit fontScale="90000"/>
          </a:bodyPr>
          <a:lstStyle/>
          <a:p>
            <a:pPr algn="ctr"/>
            <a:r>
              <a:rPr lang="en-US" sz="7200" dirty="0" smtClean="0">
                <a:latin typeface="Lucida Bright" pitchFamily="18" charset="0"/>
              </a:rPr>
              <a:t>Cheesy </a:t>
            </a:r>
            <a:br>
              <a:rPr lang="en-US" sz="7200" dirty="0" smtClean="0">
                <a:latin typeface="Lucida Bright" pitchFamily="18" charset="0"/>
              </a:rPr>
            </a:br>
            <a:r>
              <a:rPr lang="en-US" sz="7200" dirty="0" smtClean="0">
                <a:latin typeface="Lucida Bright" pitchFamily="18" charset="0"/>
              </a:rPr>
              <a:t>Fractions</a:t>
            </a:r>
            <a:endParaRPr lang="en-US" sz="7200" dirty="0">
              <a:latin typeface="Lucida Bright" pitchFamily="18" charset="0"/>
            </a:endParaRPr>
          </a:p>
        </p:txBody>
      </p:sp>
      <p:sp>
        <p:nvSpPr>
          <p:cNvPr id="3" name="Subtitle 2"/>
          <p:cNvSpPr>
            <a:spLocks noGrp="1"/>
          </p:cNvSpPr>
          <p:nvPr>
            <p:ph type="subTitle" idx="1"/>
          </p:nvPr>
        </p:nvSpPr>
        <p:spPr/>
        <p:txBody>
          <a:bodyPr>
            <a:normAutofit fontScale="85000" lnSpcReduction="20000"/>
          </a:bodyPr>
          <a:lstStyle/>
          <a:p>
            <a:r>
              <a:rPr lang="en-US" dirty="0" smtClean="0">
                <a:latin typeface="Lucida Bright" pitchFamily="18" charset="0"/>
              </a:rPr>
              <a:t>Megan Krotje, Catherine Leichner </a:t>
            </a:r>
          </a:p>
          <a:p>
            <a:r>
              <a:rPr lang="en-US" dirty="0" smtClean="0">
                <a:latin typeface="Lucida Bright" pitchFamily="18" charset="0"/>
              </a:rPr>
              <a:t>&amp; Vanessa Love-McCarthy</a:t>
            </a:r>
          </a:p>
          <a:p>
            <a:r>
              <a:rPr lang="en-US" dirty="0" smtClean="0">
                <a:latin typeface="Lucida Bright" pitchFamily="18" charset="0"/>
              </a:rPr>
              <a:t>SUNY Fredonia</a:t>
            </a:r>
          </a:p>
          <a:p>
            <a:r>
              <a:rPr lang="en-US" dirty="0" smtClean="0">
                <a:latin typeface="Lucida Bright" pitchFamily="18" charset="0"/>
              </a:rPr>
              <a:t>AMTNYS 2009</a:t>
            </a:r>
          </a:p>
          <a:p>
            <a:r>
              <a:rPr lang="en-US" dirty="0" smtClean="0">
                <a:latin typeface="Lucida Bright" pitchFamily="18" charset="0"/>
              </a:rPr>
              <a:t>Buffalo, NY</a:t>
            </a:r>
            <a:endParaRPr lang="en-US" dirty="0">
              <a:latin typeface="Lucida Bright"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304800" y="762000"/>
            <a:ext cx="8083944" cy="411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File:Yankees logo.gif">
            <a:hlinkClick r:id="rId2"/>
          </p:cNvPr>
          <p:cNvPicPr>
            <a:picLocks noChangeAspect="1" noChangeArrowheads="1"/>
          </p:cNvPicPr>
          <p:nvPr/>
        </p:nvPicPr>
        <p:blipFill>
          <a:blip r:embed="rId3" cstate="print"/>
          <a:srcRect/>
          <a:stretch>
            <a:fillRect/>
          </a:stretch>
        </p:blipFill>
        <p:spPr bwMode="auto">
          <a:xfrm>
            <a:off x="304800" y="152400"/>
            <a:ext cx="2250169" cy="2514601"/>
          </a:xfrm>
          <a:prstGeom prst="rect">
            <a:avLst/>
          </a:prstGeom>
          <a:noFill/>
        </p:spPr>
      </p:pic>
      <p:sp>
        <p:nvSpPr>
          <p:cNvPr id="3" name="TextBox 2"/>
          <p:cNvSpPr txBox="1"/>
          <p:nvPr/>
        </p:nvSpPr>
        <p:spPr>
          <a:xfrm>
            <a:off x="2743200" y="304800"/>
            <a:ext cx="5791200" cy="523220"/>
          </a:xfrm>
          <a:prstGeom prst="rect">
            <a:avLst/>
          </a:prstGeom>
          <a:noFill/>
        </p:spPr>
        <p:txBody>
          <a:bodyPr wrap="square" rtlCol="0">
            <a:spAutoFit/>
          </a:bodyPr>
          <a:lstStyle/>
          <a:p>
            <a:pPr algn="ctr"/>
            <a:r>
              <a:rPr lang="en-US" sz="2800" b="1" dirty="0" smtClean="0"/>
              <a:t>Yankees Win!!!</a:t>
            </a:r>
            <a:endParaRPr lang="en-US" sz="2800" b="1" dirty="0"/>
          </a:p>
        </p:txBody>
      </p:sp>
      <p:sp>
        <p:nvSpPr>
          <p:cNvPr id="4" name="TextBox 3"/>
          <p:cNvSpPr txBox="1"/>
          <p:nvPr/>
        </p:nvSpPr>
        <p:spPr>
          <a:xfrm>
            <a:off x="2895600" y="1752600"/>
            <a:ext cx="5410200" cy="677108"/>
          </a:xfrm>
          <a:prstGeom prst="rect">
            <a:avLst/>
          </a:prstGeom>
          <a:noFill/>
        </p:spPr>
        <p:txBody>
          <a:bodyPr wrap="square" rtlCol="0">
            <a:spAutoFit/>
          </a:bodyPr>
          <a:lstStyle/>
          <a:p>
            <a:r>
              <a:rPr lang="en-US" sz="2000" dirty="0" smtClean="0">
                <a:latin typeface="Lucida Bright" pitchFamily="18" charset="0"/>
              </a:rPr>
              <a:t>True or False? </a:t>
            </a:r>
          </a:p>
          <a:p>
            <a:endParaRPr lang="en-US" dirty="0"/>
          </a:p>
        </p:txBody>
      </p:sp>
      <p:sp>
        <p:nvSpPr>
          <p:cNvPr id="1638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6387"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105400" y="1828800"/>
            <a:ext cx="990600" cy="584617"/>
          </a:xfrm>
          <a:prstGeom prst="rect">
            <a:avLst/>
          </a:prstGeom>
          <a:noFill/>
        </p:spPr>
      </p:pic>
      <p:sp>
        <p:nvSpPr>
          <p:cNvPr id="7" name="TextBox 6"/>
          <p:cNvSpPr txBox="1"/>
          <p:nvPr/>
        </p:nvSpPr>
        <p:spPr>
          <a:xfrm>
            <a:off x="762000" y="3048000"/>
            <a:ext cx="7543800" cy="2677656"/>
          </a:xfrm>
          <a:prstGeom prst="rect">
            <a:avLst/>
          </a:prstGeom>
          <a:noFill/>
        </p:spPr>
        <p:txBody>
          <a:bodyPr wrap="square" rtlCol="0">
            <a:spAutoFit/>
          </a:bodyPr>
          <a:lstStyle/>
          <a:p>
            <a:r>
              <a:rPr lang="en-US" sz="2400" dirty="0" smtClean="0">
                <a:latin typeface="Lucida Bright" pitchFamily="18" charset="0"/>
              </a:rPr>
              <a:t>How ‘bout this:</a:t>
            </a:r>
          </a:p>
          <a:p>
            <a:endParaRPr lang="en-US" sz="2400" dirty="0" smtClean="0">
              <a:latin typeface="Lucida Bright" pitchFamily="18" charset="0"/>
            </a:endParaRPr>
          </a:p>
          <a:p>
            <a:r>
              <a:rPr lang="en-US" sz="2400" dirty="0" smtClean="0">
                <a:latin typeface="Lucida Bright" pitchFamily="18" charset="0"/>
              </a:rPr>
              <a:t>In a traditional July 4</a:t>
            </a:r>
            <a:r>
              <a:rPr lang="en-US" sz="2400" baseline="30000" dirty="0" smtClean="0">
                <a:latin typeface="Lucida Bright" pitchFamily="18" charset="0"/>
              </a:rPr>
              <a:t>th</a:t>
            </a:r>
            <a:r>
              <a:rPr lang="en-US" sz="2400" dirty="0" smtClean="0">
                <a:latin typeface="Lucida Bright" pitchFamily="18" charset="0"/>
              </a:rPr>
              <a:t> double header against the Cleveland Indians, Yankees captain Derek Jeter goes one for three in the first game and one for four in the second game. What’s his batting average for the day?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387"/>
                                        </p:tgtEl>
                                        <p:attrNameLst>
                                          <p:attrName>style.visibility</p:attrName>
                                        </p:attrNameLst>
                                      </p:cBhvr>
                                      <p:to>
                                        <p:strVal val="visible"/>
                                      </p:to>
                                    </p:set>
                                    <p:animEffect transition="in" filter="fade">
                                      <p:cBhvr>
                                        <p:cTn id="12" dur="500"/>
                                        <p:tgtEl>
                                          <p:spTgt spid="1638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500"/>
                                        <p:tgtEl>
                                          <p:spTgt spid="7">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fade">
                                      <p:cBhvr>
                                        <p:cTn id="20"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001000" cy="646331"/>
          </a:xfrm>
          <a:prstGeom prst="rect">
            <a:avLst/>
          </a:prstGeom>
        </p:spPr>
        <p:txBody>
          <a:bodyPr wrap="square">
            <a:spAutoFit/>
          </a:bodyPr>
          <a:lstStyle/>
          <a:p>
            <a:pPr algn="ctr"/>
            <a:r>
              <a:rPr lang="en-US" sz="3600" b="1" dirty="0" smtClean="0">
                <a:solidFill>
                  <a:schemeClr val="accent1">
                    <a:lumMod val="75000"/>
                  </a:schemeClr>
                </a:solidFill>
                <a:effectLst>
                  <a:outerShdw blurRad="38100" dist="38100" dir="2700000" algn="tl">
                    <a:srgbClr val="000000">
                      <a:alpha val="43137"/>
                    </a:srgbClr>
                  </a:outerShdw>
                </a:effectLst>
                <a:latin typeface="Lucida Bright" pitchFamily="18" charset="0"/>
              </a:rPr>
              <a:t>Common Misconceptions</a:t>
            </a:r>
            <a:r>
              <a:rPr lang="en-US" sz="3600" b="1" i="1" dirty="0" smtClean="0">
                <a:solidFill>
                  <a:schemeClr val="accent1">
                    <a:lumMod val="75000"/>
                  </a:schemeClr>
                </a:solidFill>
                <a:effectLst>
                  <a:outerShdw blurRad="38100" dist="38100" dir="2700000" algn="tl">
                    <a:srgbClr val="000000">
                      <a:alpha val="43137"/>
                    </a:srgbClr>
                  </a:outerShdw>
                </a:effectLst>
                <a:latin typeface="Lucida Bright" pitchFamily="18" charset="0"/>
              </a:rPr>
              <a:t> </a:t>
            </a:r>
            <a:endParaRPr lang="en-US" sz="3600" dirty="0">
              <a:solidFill>
                <a:schemeClr val="accent1">
                  <a:lumMod val="75000"/>
                </a:schemeClr>
              </a:solidFill>
              <a:effectLst>
                <a:outerShdw blurRad="38100" dist="38100" dir="2700000" algn="tl">
                  <a:srgbClr val="000000">
                    <a:alpha val="43137"/>
                  </a:srgbClr>
                </a:outerShdw>
              </a:effectLst>
              <a:latin typeface="Lucida Bright" pitchFamily="18" charset="0"/>
            </a:endParaRPr>
          </a:p>
        </p:txBody>
      </p:sp>
      <p:sp>
        <p:nvSpPr>
          <p:cNvPr id="3" name="Rectangle 2"/>
          <p:cNvSpPr/>
          <p:nvPr/>
        </p:nvSpPr>
        <p:spPr>
          <a:xfrm>
            <a:off x="457200" y="1066800"/>
            <a:ext cx="8077200" cy="5386090"/>
          </a:xfrm>
          <a:prstGeom prst="rect">
            <a:avLst/>
          </a:prstGeom>
        </p:spPr>
        <p:txBody>
          <a:bodyPr wrap="square">
            <a:spAutoFit/>
          </a:bodyPr>
          <a:lstStyle/>
          <a:p>
            <a:pPr>
              <a:buFont typeface="Wingdings" pitchFamily="2" charset="2"/>
              <a:buChar char="Ø"/>
            </a:pPr>
            <a:r>
              <a:rPr lang="en-US" sz="2000" dirty="0" smtClean="0">
                <a:latin typeface="Lucida Bright" pitchFamily="18" charset="0"/>
              </a:rPr>
              <a:t>Treating </a:t>
            </a:r>
            <a:r>
              <a:rPr lang="en-US" sz="2000" dirty="0" smtClean="0">
                <a:latin typeface="Lucida Bright" pitchFamily="18" charset="0"/>
              </a:rPr>
              <a:t>fractions the </a:t>
            </a:r>
            <a:r>
              <a:rPr lang="en-US" sz="2000" dirty="0" smtClean="0">
                <a:latin typeface="Lucida Bright" pitchFamily="18" charset="0"/>
              </a:rPr>
              <a:t>same way as whole numbers.</a:t>
            </a:r>
          </a:p>
          <a:p>
            <a:endParaRPr lang="en-US" sz="2400" dirty="0" smtClean="0">
              <a:latin typeface="Lucida Bright" pitchFamily="18" charset="0"/>
            </a:endParaRPr>
          </a:p>
          <a:p>
            <a:pPr marL="0" lvl="1">
              <a:buFont typeface="Wingdings" pitchFamily="2" charset="2"/>
              <a:buChar char="Ø"/>
            </a:pPr>
            <a:r>
              <a:rPr lang="en-US" dirty="0" smtClean="0">
                <a:latin typeface="Lucida Bright" pitchFamily="18" charset="0"/>
              </a:rPr>
              <a:t> </a:t>
            </a:r>
            <a:r>
              <a:rPr lang="en-US" sz="2000" dirty="0" smtClean="0">
                <a:latin typeface="Lucida Bright" pitchFamily="18" charset="0"/>
              </a:rPr>
              <a:t>Example:</a:t>
            </a:r>
          </a:p>
          <a:p>
            <a:pPr marL="0" lvl="1">
              <a:buFont typeface="Courier New" pitchFamily="49" charset="0"/>
              <a:buChar char="o"/>
            </a:pPr>
            <a:endParaRPr lang="en-US" sz="2000" dirty="0">
              <a:latin typeface="Lucida Bright" pitchFamily="18" charset="0"/>
            </a:endParaRPr>
          </a:p>
          <a:p>
            <a:pPr marL="0" lvl="1">
              <a:buFont typeface="Courier New" pitchFamily="49" charset="0"/>
              <a:buChar char="o"/>
            </a:pPr>
            <a:endParaRPr lang="en-US" sz="2000" dirty="0" smtClean="0">
              <a:latin typeface="Lucida Bright" pitchFamily="18" charset="0"/>
            </a:endParaRPr>
          </a:p>
          <a:p>
            <a:pPr marL="0" lvl="1">
              <a:buFont typeface="Wingdings" pitchFamily="2" charset="2"/>
              <a:buChar char="Ø"/>
            </a:pPr>
            <a:r>
              <a:rPr lang="en-US" sz="2000" dirty="0" smtClean="0">
                <a:latin typeface="Lucida Bright" pitchFamily="18" charset="0"/>
              </a:rPr>
              <a:t>Common Student Mistake:</a:t>
            </a:r>
          </a:p>
          <a:p>
            <a:pPr marL="0" lvl="1">
              <a:buFont typeface="Courier New" pitchFamily="49" charset="0"/>
              <a:buChar char="o"/>
            </a:pPr>
            <a:endParaRPr lang="en-US" dirty="0" smtClean="0"/>
          </a:p>
          <a:p>
            <a:pPr marL="0" lvl="1"/>
            <a:endParaRPr lang="en-US" dirty="0"/>
          </a:p>
          <a:p>
            <a:pPr marL="0" lvl="1"/>
            <a:r>
              <a:rPr lang="en-US" dirty="0"/>
              <a:t> </a:t>
            </a:r>
            <a:r>
              <a:rPr lang="en-US" dirty="0" smtClean="0"/>
              <a:t> </a:t>
            </a:r>
            <a:r>
              <a:rPr lang="en-US" dirty="0" smtClean="0">
                <a:latin typeface="Cambria Math" pitchFamily="18" charset="0"/>
                <a:ea typeface="Calibri" pitchFamily="34" charset="0"/>
                <a:cs typeface="Times New Roman" pitchFamily="18" charset="0"/>
              </a:rPr>
              <a:t>1 unit = </a:t>
            </a:r>
          </a:p>
          <a:p>
            <a:pPr marL="0" lvl="1">
              <a:buFont typeface="Courier New" pitchFamily="49" charset="0"/>
              <a:buChar char="o"/>
            </a:pPr>
            <a:endParaRPr lang="en-US" dirty="0">
              <a:latin typeface="Cambria Math" pitchFamily="18" charset="0"/>
              <a:ea typeface="Calibri" pitchFamily="34" charset="0"/>
              <a:cs typeface="Times New Roman" pitchFamily="18" charset="0"/>
            </a:endParaRPr>
          </a:p>
          <a:p>
            <a:pPr marL="0" lvl="1">
              <a:buFont typeface="Courier New" pitchFamily="49" charset="0"/>
              <a:buChar char="o"/>
            </a:pPr>
            <a:endParaRPr lang="en-US" dirty="0" smtClean="0">
              <a:latin typeface="Cambria Math" pitchFamily="18" charset="0"/>
              <a:ea typeface="Calibri" pitchFamily="34" charset="0"/>
              <a:cs typeface="Times New Roman" pitchFamily="18" charset="0"/>
            </a:endParaRPr>
          </a:p>
          <a:p>
            <a:pPr marL="0" lvl="1">
              <a:buFont typeface="Courier New" pitchFamily="49" charset="0"/>
              <a:buChar char="o"/>
            </a:pPr>
            <a:endParaRPr lang="en-US" dirty="0">
              <a:latin typeface="Cambria Math" pitchFamily="18" charset="0"/>
              <a:ea typeface="Calibri" pitchFamily="34" charset="0"/>
              <a:cs typeface="Times New Roman" pitchFamily="18" charset="0"/>
            </a:endParaRPr>
          </a:p>
          <a:p>
            <a:pPr marL="0" lvl="1">
              <a:buFont typeface="Courier New" pitchFamily="49" charset="0"/>
              <a:buChar char="o"/>
            </a:pPr>
            <a:endParaRPr lang="en-US" dirty="0">
              <a:latin typeface="Cambria Math" pitchFamily="18" charset="0"/>
              <a:ea typeface="Calibri" pitchFamily="34" charset="0"/>
              <a:cs typeface="Times New Roman" pitchFamily="18" charset="0"/>
            </a:endParaRPr>
          </a:p>
          <a:p>
            <a:pPr marL="0" lvl="1">
              <a:buFont typeface="Courier New" pitchFamily="49" charset="0"/>
              <a:buChar char="o"/>
            </a:pPr>
            <a:endParaRPr lang="en-US" dirty="0" smtClean="0">
              <a:latin typeface="Cambria Math" pitchFamily="18" charset="0"/>
              <a:ea typeface="Calibri" pitchFamily="34" charset="0"/>
              <a:cs typeface="Times New Roman" pitchFamily="18" charset="0"/>
            </a:endParaRPr>
          </a:p>
          <a:p>
            <a:pPr marL="0" lvl="1">
              <a:buFont typeface="Courier New" pitchFamily="49" charset="0"/>
              <a:buChar char="o"/>
            </a:pPr>
            <a:endParaRPr lang="en-US" dirty="0" smtClean="0"/>
          </a:p>
          <a:p>
            <a:pPr marL="0" lvl="1">
              <a:buFont typeface="Courier New" pitchFamily="49" charset="0"/>
              <a:buChar char="o"/>
            </a:pPr>
            <a:endParaRPr lang="en-US" dirty="0"/>
          </a:p>
          <a:p>
            <a:pPr marL="0" lvl="1">
              <a:buFont typeface="Courier New" pitchFamily="49" charset="0"/>
              <a:buChar char="o"/>
            </a:pPr>
            <a:endParaRPr lang="en-US" dirty="0" smtClean="0"/>
          </a:p>
          <a:p>
            <a:pPr>
              <a:buFont typeface="Courier New" pitchFamily="49" charset="0"/>
              <a:buChar char="o"/>
            </a:pPr>
            <a:endParaRPr lang="en-US" sz="2400" dirty="0" smtClean="0"/>
          </a:p>
        </p:txBody>
      </p:sp>
      <p:graphicFrame>
        <p:nvGraphicFramePr>
          <p:cNvPr id="1026" name="Object 2"/>
          <p:cNvGraphicFramePr>
            <a:graphicFrameLocks noChangeAspect="1"/>
          </p:cNvGraphicFramePr>
          <p:nvPr/>
        </p:nvGraphicFramePr>
        <p:xfrm>
          <a:off x="2286000" y="1524000"/>
          <a:ext cx="1066800" cy="944563"/>
        </p:xfrm>
        <a:graphic>
          <a:graphicData uri="http://schemas.openxmlformats.org/presentationml/2006/ole">
            <p:oleObj spid="_x0000_s1026" name="Equation" r:id="rId3" imgW="380880" imgH="393480" progId="Equation.3">
              <p:embed/>
            </p:oleObj>
          </a:graphicData>
        </a:graphic>
      </p:graphicFrame>
      <p:graphicFrame>
        <p:nvGraphicFramePr>
          <p:cNvPr id="1027" name="Object 3"/>
          <p:cNvGraphicFramePr>
            <a:graphicFrameLocks noChangeAspect="1"/>
          </p:cNvGraphicFramePr>
          <p:nvPr/>
        </p:nvGraphicFramePr>
        <p:xfrm>
          <a:off x="4191000" y="2514600"/>
          <a:ext cx="1828800" cy="914400"/>
        </p:xfrm>
        <a:graphic>
          <a:graphicData uri="http://schemas.openxmlformats.org/presentationml/2006/ole">
            <p:oleObj spid="_x0000_s1027" name="Equation" r:id="rId4" imgW="634680" imgH="393480" progId="Equation.3">
              <p:embed/>
            </p:oleObj>
          </a:graphicData>
        </a:graphic>
      </p:graphicFrame>
      <p:sp>
        <p:nvSpPr>
          <p:cNvPr id="6" name="AutoShape 11"/>
          <p:cNvSpPr>
            <a:spLocks noChangeArrowheads="1"/>
          </p:cNvSpPr>
          <p:nvPr/>
        </p:nvSpPr>
        <p:spPr bwMode="auto">
          <a:xfrm>
            <a:off x="1676400" y="3429000"/>
            <a:ext cx="815975" cy="612775"/>
          </a:xfrm>
          <a:prstGeom prst="hexagon">
            <a:avLst>
              <a:gd name="adj" fmla="val 33290"/>
              <a:gd name="vf" fmla="val 115470"/>
            </a:avLst>
          </a:prstGeom>
          <a:solidFill>
            <a:srgbClr val="FFFF00"/>
          </a:solidFill>
          <a:ln w="28575">
            <a:solidFill>
              <a:srgbClr val="000000"/>
            </a:solidFill>
            <a:miter lim="800000"/>
            <a:headEnd/>
            <a:tailEnd/>
          </a:ln>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dirty="0"/>
          </a:p>
        </p:txBody>
      </p:sp>
      <p:pic>
        <p:nvPicPr>
          <p:cNvPr id="8" name="Picture 4"/>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762000" y="5105400"/>
            <a:ext cx="717550" cy="506506"/>
          </a:xfrm>
          <a:prstGeom prst="rect">
            <a:avLst/>
          </a:prstGeom>
          <a:noFill/>
        </p:spPr>
      </p:pic>
      <p:sp>
        <p:nvSpPr>
          <p:cNvPr id="9" name="AutoShape 8"/>
          <p:cNvSpPr>
            <a:spLocks noChangeArrowheads="1"/>
          </p:cNvSpPr>
          <p:nvPr/>
        </p:nvSpPr>
        <p:spPr bwMode="auto">
          <a:xfrm>
            <a:off x="1676400" y="5181600"/>
            <a:ext cx="544513" cy="357188"/>
          </a:xfrm>
          <a:prstGeom prst="parallelogram">
            <a:avLst>
              <a:gd name="adj" fmla="val 38111"/>
            </a:avLst>
          </a:prstGeom>
          <a:solidFill>
            <a:srgbClr val="003399"/>
          </a:solidFill>
          <a:ln w="28575">
            <a:solidFill>
              <a:srgbClr val="000000"/>
            </a:solidFill>
            <a:miter lim="800000"/>
            <a:headEnd/>
            <a:tailEnd/>
          </a:ln>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dirty="0"/>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8" name="Picture 4"/>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762000" y="4343400"/>
            <a:ext cx="762000" cy="537882"/>
          </a:xfrm>
          <a:prstGeom prst="rect">
            <a:avLst/>
          </a:prstGeom>
          <a:noFill/>
        </p:spPr>
      </p:pic>
      <p:sp>
        <p:nvSpPr>
          <p:cNvPr id="12" name="AutoShape 7"/>
          <p:cNvSpPr>
            <a:spLocks noChangeArrowheads="1"/>
          </p:cNvSpPr>
          <p:nvPr/>
        </p:nvSpPr>
        <p:spPr bwMode="auto">
          <a:xfrm>
            <a:off x="1676400" y="4419600"/>
            <a:ext cx="815975" cy="355600"/>
          </a:xfrm>
          <a:custGeom>
            <a:avLst/>
            <a:gdLst>
              <a:gd name="T0" fmla="*/ 2147483647 w 21600"/>
              <a:gd name="T1" fmla="*/ 793333040 h 21600"/>
              <a:gd name="T2" fmla="*/ 2147483647 w 21600"/>
              <a:gd name="T3" fmla="*/ 1586666080 h 21600"/>
              <a:gd name="T4" fmla="*/ 2147483647 w 21600"/>
              <a:gd name="T5" fmla="*/ 793333040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CC0000"/>
          </a:solidFill>
          <a:ln w="28575">
            <a:solidFill>
              <a:srgbClr val="000000"/>
            </a:solidFill>
            <a:miter lim="800000"/>
            <a:headEnd/>
            <a:tailEnd/>
          </a:ln>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dirty="0"/>
          </a:p>
        </p:txBody>
      </p:sp>
      <p:sp>
        <p:nvSpPr>
          <p:cNvPr id="1031"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0" name="Picture 6"/>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762000" y="5844988"/>
            <a:ext cx="685800" cy="484094"/>
          </a:xfrm>
          <a:prstGeom prst="rect">
            <a:avLst/>
          </a:prstGeom>
          <a:noFill/>
        </p:spPr>
      </p:pic>
      <p:sp>
        <p:nvSpPr>
          <p:cNvPr id="15" name="AutoShape 6"/>
          <p:cNvSpPr>
            <a:spLocks noChangeArrowheads="1"/>
          </p:cNvSpPr>
          <p:nvPr/>
        </p:nvSpPr>
        <p:spPr bwMode="auto">
          <a:xfrm>
            <a:off x="1600200" y="5867400"/>
            <a:ext cx="407988" cy="309563"/>
          </a:xfrm>
          <a:prstGeom prst="triangle">
            <a:avLst>
              <a:gd name="adj" fmla="val 50000"/>
            </a:avLst>
          </a:prstGeom>
          <a:solidFill>
            <a:srgbClr val="339933"/>
          </a:solidFill>
          <a:ln w="28575">
            <a:solidFill>
              <a:srgbClr val="000000"/>
            </a:solidFill>
            <a:miter lim="800000"/>
            <a:headEnd/>
            <a:tailEnd/>
          </a:ln>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fade">
                                      <p:cBhvr>
                                        <p:cTn id="13" dur="500"/>
                                        <p:tgtEl>
                                          <p:spTgt spid="102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027"/>
                                        </p:tgtEl>
                                        <p:attrNameLst>
                                          <p:attrName>style.visibility</p:attrName>
                                        </p:attrNameLst>
                                      </p:cBhvr>
                                      <p:to>
                                        <p:strVal val="visible"/>
                                      </p:to>
                                    </p:set>
                                    <p:animEffect transition="in" filter="fade">
                                      <p:cBhvr>
                                        <p:cTn id="23" dur="500"/>
                                        <p:tgtEl>
                                          <p:spTgt spid="102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5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028"/>
                                        </p:tgtEl>
                                        <p:attrNameLst>
                                          <p:attrName>style.visibility</p:attrName>
                                        </p:attrNameLst>
                                      </p:cBhvr>
                                      <p:to>
                                        <p:strVal val="visible"/>
                                      </p:to>
                                    </p:set>
                                    <p:animEffect transition="in" filter="fade">
                                      <p:cBhvr>
                                        <p:cTn id="38" dur="500"/>
                                        <p:tgtEl>
                                          <p:spTgt spid="1028"/>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500"/>
                                        <p:tgtEl>
                                          <p:spTgt spid="12"/>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fade">
                                      <p:cBhvr>
                                        <p:cTn id="48" dur="500"/>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fade">
                                      <p:cBhvr>
                                        <p:cTn id="53" dur="500"/>
                                        <p:tgtEl>
                                          <p:spTgt spid="9"/>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1030"/>
                                        </p:tgtEl>
                                        <p:attrNameLst>
                                          <p:attrName>style.visibility</p:attrName>
                                        </p:attrNameLst>
                                      </p:cBhvr>
                                      <p:to>
                                        <p:strVal val="visible"/>
                                      </p:to>
                                    </p:set>
                                    <p:animEffect transition="in" filter="fade">
                                      <p:cBhvr>
                                        <p:cTn id="58" dur="500"/>
                                        <p:tgtEl>
                                          <p:spTgt spid="1030"/>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fade">
                                      <p:cBhvr>
                                        <p:cTn id="6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autoUpdateAnimBg="0"/>
      <p:bldP spid="6" grpId="0" animBg="1" autoUpdateAnimBg="0"/>
      <p:bldP spid="9" grpId="0" animBg="1" autoUpdateAnimBg="0"/>
      <p:bldP spid="12" grpId="0" animBg="1" autoUpdateAnimBg="0"/>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28600"/>
            <a:ext cx="8077200" cy="646331"/>
          </a:xfrm>
          <a:prstGeom prst="rect">
            <a:avLst/>
          </a:prstGeom>
          <a:noFill/>
        </p:spPr>
        <p:txBody>
          <a:bodyPr wrap="square" rtlCol="0">
            <a:spAutoFit/>
          </a:bodyPr>
          <a:lstStyle/>
          <a:p>
            <a:pPr algn="ctr"/>
            <a:r>
              <a:rPr lang="en-US" sz="3600" b="1" dirty="0" smtClean="0">
                <a:solidFill>
                  <a:schemeClr val="accent1">
                    <a:lumMod val="75000"/>
                  </a:schemeClr>
                </a:solidFill>
                <a:effectLst>
                  <a:outerShdw blurRad="38100" dist="38100" dir="2700000" algn="tl">
                    <a:srgbClr val="000000">
                      <a:alpha val="43137"/>
                    </a:srgbClr>
                  </a:outerShdw>
                </a:effectLst>
                <a:latin typeface="Lucida Bright" pitchFamily="18" charset="0"/>
              </a:rPr>
              <a:t>Common Misconceptions</a:t>
            </a:r>
            <a:r>
              <a:rPr lang="en-US" sz="3600" b="1" i="1" dirty="0" smtClean="0">
                <a:solidFill>
                  <a:schemeClr val="accent1">
                    <a:lumMod val="75000"/>
                  </a:schemeClr>
                </a:solidFill>
                <a:effectLst>
                  <a:outerShdw blurRad="38100" dist="38100" dir="2700000" algn="tl">
                    <a:srgbClr val="000000">
                      <a:alpha val="43137"/>
                    </a:srgbClr>
                  </a:outerShdw>
                </a:effectLst>
                <a:latin typeface="Lucida Bright" pitchFamily="18" charset="0"/>
              </a:rPr>
              <a:t> </a:t>
            </a:r>
            <a:endParaRPr lang="en-US" sz="3600" dirty="0">
              <a:solidFill>
                <a:schemeClr val="accent1">
                  <a:lumMod val="75000"/>
                </a:schemeClr>
              </a:solidFill>
              <a:effectLst>
                <a:outerShdw blurRad="38100" dist="38100" dir="2700000" algn="tl">
                  <a:srgbClr val="000000">
                    <a:alpha val="43137"/>
                  </a:srgbClr>
                </a:outerShdw>
              </a:effectLst>
              <a:latin typeface="Lucida Bright" pitchFamily="18" charset="0"/>
            </a:endParaRPr>
          </a:p>
        </p:txBody>
      </p:sp>
      <p:sp>
        <p:nvSpPr>
          <p:cNvPr id="6" name="TextBox 5"/>
          <p:cNvSpPr txBox="1"/>
          <p:nvPr/>
        </p:nvSpPr>
        <p:spPr>
          <a:xfrm>
            <a:off x="228600" y="1143000"/>
            <a:ext cx="8077200" cy="4893647"/>
          </a:xfrm>
          <a:prstGeom prst="rect">
            <a:avLst/>
          </a:prstGeom>
          <a:noFill/>
        </p:spPr>
        <p:txBody>
          <a:bodyPr wrap="square" rtlCol="0">
            <a:spAutoFit/>
          </a:bodyPr>
          <a:lstStyle/>
          <a:p>
            <a:pPr lvl="1">
              <a:buFont typeface="Wingdings" pitchFamily="2" charset="2"/>
              <a:buChar char="Ø"/>
            </a:pPr>
            <a:r>
              <a:rPr lang="en-US" sz="2400" dirty="0" smtClean="0">
                <a:latin typeface="Lucida Bright" pitchFamily="18" charset="0"/>
              </a:rPr>
              <a:t>Fill in the box with either   &gt;, &lt;, or = </a:t>
            </a:r>
          </a:p>
          <a:p>
            <a:pPr lvl="1">
              <a:buFont typeface="Wingdings" pitchFamily="2" charset="2"/>
              <a:buChar char="Ø"/>
            </a:pPr>
            <a:endParaRPr lang="en-US" sz="2400" dirty="0" smtClean="0">
              <a:latin typeface="Lucida Bright" pitchFamily="18" charset="0"/>
            </a:endParaRPr>
          </a:p>
          <a:p>
            <a:pPr lvl="1">
              <a:buFont typeface="Wingdings" pitchFamily="2" charset="2"/>
              <a:buChar char="Ø"/>
            </a:pPr>
            <a:r>
              <a:rPr lang="en-US" sz="2400" dirty="0" smtClean="0">
                <a:latin typeface="Lucida Bright" pitchFamily="18" charset="0"/>
              </a:rPr>
              <a:t>Example:</a:t>
            </a:r>
          </a:p>
          <a:p>
            <a:pPr lvl="1">
              <a:buFont typeface="Wingdings" pitchFamily="2" charset="2"/>
              <a:buChar char="Ø"/>
            </a:pPr>
            <a:endParaRPr lang="en-US" sz="2400" dirty="0" smtClean="0">
              <a:latin typeface="Lucida Bright" pitchFamily="18" charset="0"/>
            </a:endParaRPr>
          </a:p>
          <a:p>
            <a:pPr lvl="1">
              <a:buFont typeface="Wingdings" pitchFamily="2" charset="2"/>
              <a:buChar char="Ø"/>
            </a:pPr>
            <a:endParaRPr lang="en-US" sz="2400" dirty="0" smtClean="0">
              <a:latin typeface="Lucida Bright" pitchFamily="18" charset="0"/>
            </a:endParaRPr>
          </a:p>
          <a:p>
            <a:pPr lvl="1">
              <a:buFont typeface="Wingdings" pitchFamily="2" charset="2"/>
              <a:buChar char="Ø"/>
            </a:pPr>
            <a:r>
              <a:rPr lang="en-US" sz="2400" dirty="0" smtClean="0">
                <a:latin typeface="Lucida Bright" pitchFamily="18" charset="0"/>
              </a:rPr>
              <a:t>Common Student Mistake:</a:t>
            </a:r>
          </a:p>
          <a:p>
            <a:pPr lvl="1">
              <a:buFont typeface="Wingdings" pitchFamily="2" charset="2"/>
              <a:buChar char="Ø"/>
            </a:pPr>
            <a:endParaRPr lang="en-US" sz="2400" dirty="0">
              <a:latin typeface="Lucida Bright" pitchFamily="18" charset="0"/>
            </a:endParaRPr>
          </a:p>
          <a:p>
            <a:pPr lvl="1"/>
            <a:endParaRPr lang="en-US" sz="2400" dirty="0" smtClean="0">
              <a:latin typeface="Lucida Bright" pitchFamily="18" charset="0"/>
            </a:endParaRPr>
          </a:p>
          <a:p>
            <a:pPr lvl="1">
              <a:buFont typeface="Wingdings" pitchFamily="2" charset="2"/>
              <a:buChar char="Ø"/>
            </a:pPr>
            <a:r>
              <a:rPr lang="en-US" sz="2400" dirty="0" smtClean="0">
                <a:latin typeface="Lucida Bright" pitchFamily="18" charset="0"/>
              </a:rPr>
              <a:t>Why do you suppose students might answer this way?</a:t>
            </a:r>
          </a:p>
          <a:p>
            <a:pPr lvl="1">
              <a:buFont typeface="Wingdings" pitchFamily="2" charset="2"/>
              <a:buChar char="Ø"/>
            </a:pPr>
            <a:endParaRPr lang="en-US" sz="2400" dirty="0" smtClean="0">
              <a:latin typeface="Lucida Bright" pitchFamily="18" charset="0"/>
            </a:endParaRPr>
          </a:p>
          <a:p>
            <a:pPr lvl="1">
              <a:buFont typeface="Wingdings" pitchFamily="2" charset="2"/>
              <a:buChar char="Ø"/>
            </a:pPr>
            <a:r>
              <a:rPr lang="en-US" sz="2400" dirty="0" smtClean="0">
                <a:latin typeface="Lucida Bright" pitchFamily="18" charset="0"/>
              </a:rPr>
              <a:t> What words associated with this problem could be confusing for students?</a:t>
            </a:r>
          </a:p>
        </p:txBody>
      </p:sp>
      <p:pic>
        <p:nvPicPr>
          <p:cNvPr id="7"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666999" y="1828800"/>
            <a:ext cx="1444283" cy="739200"/>
          </a:xfrm>
          <a:prstGeom prst="rect">
            <a:avLst/>
          </a:prstGeom>
          <a:noFill/>
        </p:spPr>
      </p:pic>
      <p:pic>
        <p:nvPicPr>
          <p:cNvPr id="8"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105400" y="2871258"/>
            <a:ext cx="1295400" cy="71966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8" end="8"/>
                                            </p:txEl>
                                          </p:spTgt>
                                        </p:tgtEl>
                                        <p:attrNameLst>
                                          <p:attrName>style.visibility</p:attrName>
                                        </p:attrNameLst>
                                      </p:cBhvr>
                                      <p:to>
                                        <p:strVal val="visible"/>
                                      </p:to>
                                    </p:set>
                                    <p:animEffect transition="in" filter="fade">
                                      <p:cBhvr>
                                        <p:cTn id="32" dur="500"/>
                                        <p:tgtEl>
                                          <p:spTgt spid="6">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10" end="10"/>
                                            </p:txEl>
                                          </p:spTgt>
                                        </p:tgtEl>
                                        <p:attrNameLst>
                                          <p:attrName>style.visibility</p:attrName>
                                        </p:attrNameLst>
                                      </p:cBhvr>
                                      <p:to>
                                        <p:strVal val="visible"/>
                                      </p:to>
                                    </p:set>
                                    <p:animEffect transition="in" filter="fade">
                                      <p:cBhvr>
                                        <p:cTn id="37"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077200" cy="646331"/>
          </a:xfrm>
          <a:prstGeom prst="rect">
            <a:avLst/>
          </a:prstGeom>
          <a:noFill/>
        </p:spPr>
        <p:txBody>
          <a:bodyPr wrap="square" rtlCol="0">
            <a:spAutoFit/>
          </a:bodyPr>
          <a:lstStyle/>
          <a:p>
            <a:pPr algn="ctr"/>
            <a:r>
              <a:rPr lang="en-US" sz="3600" b="1" dirty="0" smtClean="0">
                <a:solidFill>
                  <a:schemeClr val="accent1">
                    <a:lumMod val="75000"/>
                  </a:schemeClr>
                </a:solidFill>
                <a:effectLst>
                  <a:outerShdw blurRad="38100" dist="38100" dir="2700000" algn="tl">
                    <a:srgbClr val="000000">
                      <a:alpha val="43137"/>
                    </a:srgbClr>
                  </a:outerShdw>
                </a:effectLst>
              </a:rPr>
              <a:t>Common Misconceptions</a:t>
            </a:r>
            <a:r>
              <a:rPr lang="en-US" sz="3600" b="1" i="1" dirty="0" smtClean="0">
                <a:solidFill>
                  <a:schemeClr val="accent1">
                    <a:lumMod val="75000"/>
                  </a:schemeClr>
                </a:solidFill>
                <a:effectLst>
                  <a:outerShdw blurRad="38100" dist="38100" dir="2700000" algn="tl">
                    <a:srgbClr val="000000">
                      <a:alpha val="43137"/>
                    </a:srgbClr>
                  </a:outerShdw>
                </a:effectLst>
              </a:rPr>
              <a:t> </a:t>
            </a:r>
            <a:endParaRPr lang="en-US" sz="3600" dirty="0">
              <a:solidFill>
                <a:schemeClr val="accent1">
                  <a:lumMod val="75000"/>
                </a:schemeClr>
              </a:solidFill>
              <a:effectLst>
                <a:outerShdw blurRad="38100" dist="38100" dir="2700000" algn="tl">
                  <a:srgbClr val="000000">
                    <a:alpha val="43137"/>
                  </a:srgbClr>
                </a:outerShdw>
              </a:effectLst>
            </a:endParaRPr>
          </a:p>
        </p:txBody>
      </p:sp>
      <p:sp>
        <p:nvSpPr>
          <p:cNvPr id="3" name="TextBox 2"/>
          <p:cNvSpPr txBox="1"/>
          <p:nvPr/>
        </p:nvSpPr>
        <p:spPr>
          <a:xfrm>
            <a:off x="228600" y="1219200"/>
            <a:ext cx="7772400" cy="4154984"/>
          </a:xfrm>
          <a:prstGeom prst="rect">
            <a:avLst/>
          </a:prstGeom>
          <a:noFill/>
        </p:spPr>
        <p:txBody>
          <a:bodyPr wrap="square" rtlCol="0">
            <a:spAutoFit/>
          </a:bodyPr>
          <a:lstStyle/>
          <a:p>
            <a:pPr>
              <a:buFont typeface="Wingdings" pitchFamily="2" charset="2"/>
              <a:buChar char="Ø"/>
            </a:pPr>
            <a:r>
              <a:rPr lang="en-US" sz="2400" dirty="0" smtClean="0">
                <a:solidFill>
                  <a:schemeClr val="tx2">
                    <a:lumMod val="75000"/>
                  </a:schemeClr>
                </a:solidFill>
                <a:latin typeface="Lucida Bright" pitchFamily="18" charset="0"/>
              </a:rPr>
              <a:t>Use of the word “cancelling”</a:t>
            </a:r>
          </a:p>
          <a:p>
            <a:endParaRPr lang="en-US" sz="2400" dirty="0">
              <a:solidFill>
                <a:schemeClr val="tx2">
                  <a:lumMod val="75000"/>
                </a:schemeClr>
              </a:solidFill>
              <a:latin typeface="Lucida Bright" pitchFamily="18" charset="0"/>
            </a:endParaRPr>
          </a:p>
          <a:p>
            <a:pPr>
              <a:buFont typeface="Wingdings" pitchFamily="2" charset="2"/>
              <a:buChar char="Ø"/>
            </a:pPr>
            <a:r>
              <a:rPr lang="en-US" sz="2400" dirty="0" smtClean="0">
                <a:solidFill>
                  <a:schemeClr val="tx2">
                    <a:lumMod val="75000"/>
                  </a:schemeClr>
                </a:solidFill>
                <a:latin typeface="Lucida Bright" pitchFamily="18" charset="0"/>
              </a:rPr>
              <a:t>Example: explain why</a:t>
            </a:r>
          </a:p>
          <a:p>
            <a:endParaRPr lang="en-US" sz="2400" dirty="0">
              <a:solidFill>
                <a:schemeClr val="tx2">
                  <a:lumMod val="75000"/>
                </a:schemeClr>
              </a:solidFill>
              <a:latin typeface="Lucida Bright" pitchFamily="18" charset="0"/>
            </a:endParaRPr>
          </a:p>
          <a:p>
            <a:r>
              <a:rPr lang="en-US" sz="2400" dirty="0" smtClean="0">
                <a:solidFill>
                  <a:schemeClr val="tx2">
                    <a:lumMod val="75000"/>
                  </a:schemeClr>
                </a:solidFill>
                <a:latin typeface="Lucida Bright" pitchFamily="18" charset="0"/>
              </a:rPr>
              <a:t>  </a:t>
            </a:r>
          </a:p>
          <a:p>
            <a:endParaRPr lang="en-US" sz="2400" dirty="0" smtClean="0">
              <a:latin typeface="Lucida Bright" pitchFamily="18" charset="0"/>
            </a:endParaRPr>
          </a:p>
          <a:p>
            <a:endParaRPr lang="en-US" sz="2400" dirty="0" smtClean="0">
              <a:latin typeface="Lucida Bright" pitchFamily="18" charset="0"/>
            </a:endParaRPr>
          </a:p>
          <a:p>
            <a:endParaRPr lang="en-US" sz="2400" dirty="0">
              <a:latin typeface="Lucida Bright" pitchFamily="18" charset="0"/>
            </a:endParaRPr>
          </a:p>
          <a:p>
            <a:pPr>
              <a:buFont typeface="Wingdings" pitchFamily="2" charset="2"/>
              <a:buChar char="Ø"/>
            </a:pPr>
            <a:r>
              <a:rPr lang="en-US" sz="2400" dirty="0" smtClean="0">
                <a:latin typeface="Lucida Bright" pitchFamily="18" charset="0"/>
              </a:rPr>
              <a:t>Without explicitly writing out the factored form, the whole operation of “cancelling” seems mysterious to students.</a:t>
            </a:r>
            <a:endParaRPr lang="en-US" sz="2400" dirty="0">
              <a:latin typeface="Lucida Bright" pitchFamily="18" charset="0"/>
            </a:endParaRPr>
          </a:p>
        </p:txBody>
      </p:sp>
      <p:pic>
        <p:nvPicPr>
          <p:cNvPr id="4"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038600" y="1905000"/>
            <a:ext cx="990600" cy="619125"/>
          </a:xfrm>
          <a:prstGeom prst="rect">
            <a:avLst/>
          </a:prstGeom>
          <a:noFill/>
        </p:spPr>
      </p:pic>
      <p:pic>
        <p:nvPicPr>
          <p:cNvPr id="6" name="Picture 9"/>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505200" y="2971800"/>
            <a:ext cx="838200" cy="701748"/>
          </a:xfrm>
          <a:prstGeom prst="rect">
            <a:avLst/>
          </a:prstGeom>
          <a:noFill/>
        </p:spPr>
      </p:pic>
      <p:pic>
        <p:nvPicPr>
          <p:cNvPr id="7"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257800" y="2971800"/>
            <a:ext cx="1981200" cy="654341"/>
          </a:xfrm>
          <a:prstGeom prst="rect">
            <a:avLst/>
          </a:prstGeom>
          <a:noFill/>
        </p:spPr>
      </p:pic>
      <p:pic>
        <p:nvPicPr>
          <p:cNvPr id="8" name="Picture 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838200" y="2971800"/>
            <a:ext cx="1676400" cy="74506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52400"/>
            <a:ext cx="8001000" cy="646331"/>
          </a:xfrm>
          <a:prstGeom prst="rect">
            <a:avLst/>
          </a:prstGeom>
          <a:noFill/>
        </p:spPr>
        <p:txBody>
          <a:bodyPr wrap="square" rtlCol="0">
            <a:spAutoFit/>
          </a:bodyPr>
          <a:lstStyle/>
          <a:p>
            <a:pPr algn="ctr"/>
            <a:r>
              <a:rPr lang="en-US" sz="3600" b="1" dirty="0" smtClean="0">
                <a:solidFill>
                  <a:schemeClr val="accent1">
                    <a:lumMod val="75000"/>
                  </a:schemeClr>
                </a:solidFill>
                <a:effectLst>
                  <a:outerShdw blurRad="38100" dist="38100" dir="2700000" algn="tl">
                    <a:srgbClr val="000000">
                      <a:alpha val="43137"/>
                    </a:srgbClr>
                  </a:outerShdw>
                </a:effectLst>
                <a:latin typeface="Lucida Bright" pitchFamily="18" charset="0"/>
              </a:rPr>
              <a:t>Common Misconceptions</a:t>
            </a:r>
            <a:r>
              <a:rPr lang="en-US" sz="3600" b="1" i="1" dirty="0" smtClean="0">
                <a:solidFill>
                  <a:schemeClr val="accent1">
                    <a:lumMod val="75000"/>
                  </a:schemeClr>
                </a:solidFill>
                <a:effectLst>
                  <a:outerShdw blurRad="38100" dist="38100" dir="2700000" algn="tl">
                    <a:srgbClr val="000000">
                      <a:alpha val="43137"/>
                    </a:srgbClr>
                  </a:outerShdw>
                </a:effectLst>
                <a:latin typeface="Lucida Bright" pitchFamily="18" charset="0"/>
              </a:rPr>
              <a:t> </a:t>
            </a:r>
            <a:endParaRPr lang="en-US" sz="3600" dirty="0">
              <a:solidFill>
                <a:schemeClr val="accent1">
                  <a:lumMod val="75000"/>
                </a:schemeClr>
              </a:solidFill>
              <a:effectLst>
                <a:outerShdw blurRad="38100" dist="38100" dir="2700000" algn="tl">
                  <a:srgbClr val="000000">
                    <a:alpha val="43137"/>
                  </a:srgbClr>
                </a:outerShdw>
              </a:effectLst>
              <a:latin typeface="Lucida Bright" pitchFamily="18" charset="0"/>
            </a:endParaRPr>
          </a:p>
        </p:txBody>
      </p:sp>
      <p:sp>
        <p:nvSpPr>
          <p:cNvPr id="3" name="TextBox 2"/>
          <p:cNvSpPr txBox="1"/>
          <p:nvPr/>
        </p:nvSpPr>
        <p:spPr>
          <a:xfrm>
            <a:off x="381000" y="1524000"/>
            <a:ext cx="7620000" cy="3785652"/>
          </a:xfrm>
          <a:prstGeom prst="rect">
            <a:avLst/>
          </a:prstGeom>
          <a:noFill/>
        </p:spPr>
        <p:txBody>
          <a:bodyPr wrap="square" rtlCol="0">
            <a:spAutoFit/>
          </a:bodyPr>
          <a:lstStyle/>
          <a:p>
            <a:pPr>
              <a:buFont typeface="Wingdings" pitchFamily="2" charset="2"/>
              <a:buChar char="Ø"/>
            </a:pPr>
            <a:r>
              <a:rPr lang="en-US" sz="2400" dirty="0" smtClean="0">
                <a:solidFill>
                  <a:schemeClr val="tx2">
                    <a:lumMod val="75000"/>
                  </a:schemeClr>
                </a:solidFill>
                <a:latin typeface="Lucida Bright" pitchFamily="18" charset="0"/>
              </a:rPr>
              <a:t>Common student mistake:  </a:t>
            </a:r>
          </a:p>
          <a:p>
            <a:pPr>
              <a:buFont typeface="Wingdings" pitchFamily="2" charset="2"/>
              <a:buChar char="Ø"/>
            </a:pPr>
            <a:endParaRPr lang="en-US" sz="2400" dirty="0" smtClean="0">
              <a:solidFill>
                <a:schemeClr val="tx2">
                  <a:lumMod val="75000"/>
                </a:schemeClr>
              </a:solidFill>
              <a:latin typeface="Lucida Bright" pitchFamily="18" charset="0"/>
            </a:endParaRPr>
          </a:p>
          <a:p>
            <a:pPr>
              <a:buFont typeface="Wingdings" pitchFamily="2" charset="2"/>
              <a:buChar char="Ø"/>
            </a:pPr>
            <a:r>
              <a:rPr lang="en-US" sz="2400" dirty="0" smtClean="0">
                <a:solidFill>
                  <a:schemeClr val="tx2">
                    <a:lumMod val="75000"/>
                  </a:schemeClr>
                </a:solidFill>
                <a:latin typeface="Lucida Bright" pitchFamily="18" charset="0"/>
              </a:rPr>
              <a:t>The student incorrectly computed:                            </a:t>
            </a:r>
          </a:p>
          <a:p>
            <a:endParaRPr lang="en-US" sz="2400" dirty="0" smtClean="0">
              <a:solidFill>
                <a:schemeClr val="tx2">
                  <a:lumMod val="75000"/>
                </a:schemeClr>
              </a:solidFill>
              <a:latin typeface="Lucida Bright" pitchFamily="18" charset="0"/>
            </a:endParaRPr>
          </a:p>
          <a:p>
            <a:endParaRPr lang="en-US" sz="2400" dirty="0" smtClean="0">
              <a:solidFill>
                <a:schemeClr val="tx2">
                  <a:lumMod val="75000"/>
                </a:schemeClr>
              </a:solidFill>
              <a:latin typeface="Lucida Bright" pitchFamily="18" charset="0"/>
            </a:endParaRPr>
          </a:p>
          <a:p>
            <a:pPr>
              <a:buFont typeface="Wingdings" pitchFamily="2" charset="2"/>
              <a:buChar char="Ø"/>
            </a:pPr>
            <a:r>
              <a:rPr lang="en-US" sz="2400" dirty="0" smtClean="0">
                <a:solidFill>
                  <a:schemeClr val="tx2">
                    <a:lumMod val="75000"/>
                  </a:schemeClr>
                </a:solidFill>
                <a:latin typeface="Lucida Bright" pitchFamily="18" charset="0"/>
              </a:rPr>
              <a:t>Correct computation:   </a:t>
            </a:r>
          </a:p>
          <a:p>
            <a:pPr>
              <a:buFont typeface="Wingdings" pitchFamily="2" charset="2"/>
              <a:buChar char="Ø"/>
            </a:pPr>
            <a:endParaRPr lang="en-US" sz="2400" dirty="0" smtClean="0">
              <a:solidFill>
                <a:schemeClr val="tx2">
                  <a:lumMod val="75000"/>
                </a:schemeClr>
              </a:solidFill>
              <a:latin typeface="Lucida Bright" pitchFamily="18" charset="0"/>
            </a:endParaRPr>
          </a:p>
          <a:p>
            <a:pPr>
              <a:buFont typeface="Wingdings" pitchFamily="2" charset="2"/>
              <a:buChar char="Ø"/>
            </a:pPr>
            <a:r>
              <a:rPr lang="en-US" sz="2400" dirty="0" smtClean="0">
                <a:solidFill>
                  <a:schemeClr val="tx2">
                    <a:lumMod val="75000"/>
                  </a:schemeClr>
                </a:solidFill>
                <a:latin typeface="Lucida Bright" pitchFamily="18" charset="0"/>
              </a:rPr>
              <a:t>Use pattern blocks to model improper fractions</a:t>
            </a:r>
          </a:p>
          <a:p>
            <a:endParaRPr lang="en-US" sz="2400" dirty="0" smtClean="0">
              <a:solidFill>
                <a:schemeClr val="tx2">
                  <a:lumMod val="75000"/>
                </a:schemeClr>
              </a:solidFill>
              <a:latin typeface="Lucida Bright" pitchFamily="18" charset="0"/>
            </a:endParaRPr>
          </a:p>
          <a:p>
            <a:pPr>
              <a:buFont typeface="Wingdings" pitchFamily="2" charset="2"/>
              <a:buChar char="Ø"/>
            </a:pPr>
            <a:r>
              <a:rPr lang="en-US" sz="2400" dirty="0" smtClean="0">
                <a:solidFill>
                  <a:schemeClr val="tx2">
                    <a:lumMod val="75000"/>
                  </a:schemeClr>
                </a:solidFill>
                <a:latin typeface="Lucida Bright" pitchFamily="18" charset="0"/>
              </a:rPr>
              <a:t>Procedural computations versus </a:t>
            </a:r>
            <a:r>
              <a:rPr lang="en-US" sz="2400" dirty="0">
                <a:solidFill>
                  <a:schemeClr val="tx2">
                    <a:lumMod val="75000"/>
                  </a:schemeClr>
                </a:solidFill>
                <a:latin typeface="Lucida Bright" pitchFamily="18" charset="0"/>
              </a:rPr>
              <a:t>n</a:t>
            </a:r>
            <a:r>
              <a:rPr lang="en-US" sz="2400" dirty="0" smtClean="0">
                <a:solidFill>
                  <a:schemeClr val="tx2">
                    <a:lumMod val="75000"/>
                  </a:schemeClr>
                </a:solidFill>
                <a:latin typeface="Lucida Bright" pitchFamily="18" charset="0"/>
              </a:rPr>
              <a:t>umber </a:t>
            </a:r>
            <a:r>
              <a:rPr lang="en-US" sz="2400" dirty="0">
                <a:solidFill>
                  <a:schemeClr val="tx2">
                    <a:lumMod val="75000"/>
                  </a:schemeClr>
                </a:solidFill>
                <a:latin typeface="Lucida Bright" pitchFamily="18" charset="0"/>
              </a:rPr>
              <a:t>s</a:t>
            </a:r>
            <a:r>
              <a:rPr lang="en-US" sz="2400" dirty="0" smtClean="0">
                <a:solidFill>
                  <a:schemeClr val="tx2">
                    <a:lumMod val="75000"/>
                  </a:schemeClr>
                </a:solidFill>
                <a:latin typeface="Lucida Bright" pitchFamily="18" charset="0"/>
              </a:rPr>
              <a:t>ense</a:t>
            </a:r>
          </a:p>
        </p:txBody>
      </p:sp>
      <p:pic>
        <p:nvPicPr>
          <p:cNvPr id="4"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800600" y="1524000"/>
            <a:ext cx="990600" cy="660400"/>
          </a:xfrm>
          <a:prstGeom prst="rect">
            <a:avLst/>
          </a:prstGeom>
          <a:noFill/>
        </p:spPr>
      </p:pic>
      <p:pic>
        <p:nvPicPr>
          <p:cNvPr id="5"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943600" y="2209800"/>
            <a:ext cx="2395151" cy="628515"/>
          </a:xfrm>
          <a:prstGeom prst="rect">
            <a:avLst/>
          </a:prstGeom>
          <a:noFill/>
        </p:spPr>
      </p:pic>
      <p:pic>
        <p:nvPicPr>
          <p:cNvPr id="6" name="Picture 9"/>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038600" y="3276600"/>
            <a:ext cx="2438400" cy="67328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28600"/>
            <a:ext cx="7696200" cy="646331"/>
          </a:xfrm>
          <a:prstGeom prst="rect">
            <a:avLst/>
          </a:prstGeom>
          <a:noFill/>
        </p:spPr>
        <p:txBody>
          <a:bodyPr wrap="square" rtlCol="0">
            <a:spAutoFit/>
          </a:bodyPr>
          <a:lstStyle/>
          <a:p>
            <a:pPr algn="ctr"/>
            <a:r>
              <a:rPr lang="en-US" sz="3600" b="1" dirty="0" smtClean="0">
                <a:solidFill>
                  <a:schemeClr val="accent1">
                    <a:lumMod val="75000"/>
                  </a:schemeClr>
                </a:solidFill>
                <a:effectLst>
                  <a:outerShdw blurRad="38100" dist="38100" dir="2700000" algn="tl">
                    <a:srgbClr val="000000">
                      <a:alpha val="43137"/>
                    </a:srgbClr>
                  </a:outerShdw>
                </a:effectLst>
                <a:latin typeface="Lucida Bright" pitchFamily="18" charset="0"/>
              </a:rPr>
              <a:t>Helpful Hints for Teachers</a:t>
            </a:r>
            <a:endParaRPr lang="en-US" sz="3600" dirty="0">
              <a:solidFill>
                <a:schemeClr val="accent1">
                  <a:lumMod val="75000"/>
                </a:schemeClr>
              </a:solidFill>
              <a:effectLst>
                <a:outerShdw blurRad="38100" dist="38100" dir="2700000" algn="tl">
                  <a:srgbClr val="000000">
                    <a:alpha val="43137"/>
                  </a:srgbClr>
                </a:outerShdw>
              </a:effectLst>
              <a:latin typeface="Lucida Bright" pitchFamily="18" charset="0"/>
            </a:endParaRPr>
          </a:p>
        </p:txBody>
      </p:sp>
      <p:sp>
        <p:nvSpPr>
          <p:cNvPr id="3" name="TextBox 2"/>
          <p:cNvSpPr txBox="1"/>
          <p:nvPr/>
        </p:nvSpPr>
        <p:spPr>
          <a:xfrm>
            <a:off x="304800" y="1066800"/>
            <a:ext cx="7848600" cy="5201424"/>
          </a:xfrm>
          <a:prstGeom prst="rect">
            <a:avLst/>
          </a:prstGeom>
          <a:noFill/>
        </p:spPr>
        <p:txBody>
          <a:bodyPr wrap="square" rtlCol="0">
            <a:spAutoFit/>
          </a:bodyPr>
          <a:lstStyle/>
          <a:p>
            <a:pPr lvl="0">
              <a:buFont typeface="Wingdings" pitchFamily="2" charset="2"/>
              <a:buChar char="Ø"/>
            </a:pPr>
            <a:r>
              <a:rPr lang="en-US" sz="2000" dirty="0" smtClean="0">
                <a:latin typeface="Lucida Bright" pitchFamily="18" charset="0"/>
              </a:rPr>
              <a:t>Use </a:t>
            </a:r>
            <a:r>
              <a:rPr lang="en-US" sz="2000" i="1" dirty="0" smtClean="0">
                <a:latin typeface="Lucida Bright" pitchFamily="18" charset="0"/>
              </a:rPr>
              <a:t>multiple representations</a:t>
            </a:r>
            <a:r>
              <a:rPr lang="en-US" sz="2000" dirty="0" smtClean="0">
                <a:latin typeface="Lucida Bright" pitchFamily="18" charset="0"/>
              </a:rPr>
              <a:t> of fractions. </a:t>
            </a:r>
            <a:r>
              <a:rPr lang="en-US" sz="2000" dirty="0" smtClean="0">
                <a:latin typeface="Lucida Bright" pitchFamily="18" charset="0"/>
              </a:rPr>
              <a:t>These </a:t>
            </a:r>
            <a:r>
              <a:rPr lang="en-US" sz="2000" dirty="0" smtClean="0">
                <a:latin typeface="Lucida Bright" pitchFamily="18" charset="0"/>
              </a:rPr>
              <a:t>could include a wide range of shapes, use of pattern blocks, words, symbols, and use </a:t>
            </a:r>
            <a:r>
              <a:rPr lang="en-US" sz="2000" dirty="0" smtClean="0">
                <a:latin typeface="Lucida Bright" pitchFamily="18" charset="0"/>
              </a:rPr>
              <a:t>of fraction </a:t>
            </a:r>
            <a:r>
              <a:rPr lang="en-US" sz="2000" dirty="0" smtClean="0">
                <a:latin typeface="Lucida Bright" pitchFamily="18" charset="0"/>
              </a:rPr>
              <a:t>tiles.</a:t>
            </a:r>
          </a:p>
          <a:p>
            <a:pPr lvl="0">
              <a:buFont typeface="Wingdings" pitchFamily="2" charset="2"/>
              <a:buChar char="Ø"/>
            </a:pPr>
            <a:endParaRPr lang="en-US" sz="2000" dirty="0">
              <a:latin typeface="Lucida Bright" pitchFamily="18" charset="0"/>
            </a:endParaRPr>
          </a:p>
          <a:p>
            <a:pPr>
              <a:buFont typeface="Wingdings" pitchFamily="2" charset="2"/>
              <a:buChar char="Ø"/>
            </a:pPr>
            <a:r>
              <a:rPr lang="en-US" sz="2000" dirty="0" smtClean="0">
                <a:latin typeface="Lucida Bright" pitchFamily="18" charset="0"/>
              </a:rPr>
              <a:t>Clearly define “reduced” and </a:t>
            </a:r>
            <a:r>
              <a:rPr lang="en-US" sz="2000" dirty="0" smtClean="0">
                <a:latin typeface="Lucida Bright" pitchFamily="18" charset="0"/>
              </a:rPr>
              <a:t>“lowest </a:t>
            </a:r>
            <a:r>
              <a:rPr lang="en-US" sz="2000" dirty="0" smtClean="0">
                <a:latin typeface="Lucida Bright" pitchFamily="18" charset="0"/>
              </a:rPr>
              <a:t>t</a:t>
            </a:r>
            <a:r>
              <a:rPr lang="en-US" sz="2000" dirty="0" smtClean="0">
                <a:latin typeface="Lucida Bright" pitchFamily="18" charset="0"/>
              </a:rPr>
              <a:t>erms </a:t>
            </a:r>
            <a:r>
              <a:rPr lang="en-US" sz="2000" dirty="0" smtClean="0">
                <a:latin typeface="Lucida Bright" pitchFamily="18" charset="0"/>
              </a:rPr>
              <a:t>f</a:t>
            </a:r>
            <a:r>
              <a:rPr lang="en-US" sz="2000" dirty="0" smtClean="0">
                <a:latin typeface="Lucida Bright" pitchFamily="18" charset="0"/>
              </a:rPr>
              <a:t>raction</a:t>
            </a:r>
            <a:r>
              <a:rPr lang="en-US" sz="2000" dirty="0" smtClean="0">
                <a:latin typeface="Lucida Bright" pitchFamily="18" charset="0"/>
              </a:rPr>
              <a:t>” and explain when they are equivalent.</a:t>
            </a:r>
          </a:p>
          <a:p>
            <a:pPr lvl="0">
              <a:buFont typeface="Wingdings" pitchFamily="2" charset="2"/>
              <a:buChar char="Ø"/>
            </a:pPr>
            <a:endParaRPr lang="en-US" sz="2000" dirty="0" smtClean="0">
              <a:latin typeface="Lucida Bright" pitchFamily="18" charset="0"/>
            </a:endParaRPr>
          </a:p>
          <a:p>
            <a:pPr>
              <a:buFont typeface="Wingdings" pitchFamily="2" charset="2"/>
              <a:buChar char="Ø"/>
            </a:pPr>
            <a:r>
              <a:rPr lang="en-US" sz="2000" dirty="0" smtClean="0">
                <a:latin typeface="Lucida Bright" pitchFamily="18" charset="0"/>
              </a:rPr>
              <a:t>In the early stages of introducing fractions, write out the denominator in words</a:t>
            </a:r>
          </a:p>
          <a:p>
            <a:pPr lvl="0"/>
            <a:endParaRPr lang="en-US" dirty="0" smtClean="0"/>
          </a:p>
          <a:p>
            <a:pPr lvl="0"/>
            <a:endParaRPr lang="en-US" dirty="0" smtClean="0"/>
          </a:p>
          <a:p>
            <a:pPr lvl="0"/>
            <a:r>
              <a:rPr lang="en-US" sz="2000" dirty="0" smtClean="0">
                <a:latin typeface="Lucida Bright" pitchFamily="18" charset="0"/>
              </a:rPr>
              <a:t>4 sixteenths = </a:t>
            </a:r>
          </a:p>
          <a:p>
            <a:pPr lvl="0"/>
            <a:endParaRPr lang="en-US" sz="2000" dirty="0">
              <a:latin typeface="Lucida Bright" pitchFamily="18" charset="0"/>
            </a:endParaRPr>
          </a:p>
          <a:p>
            <a:pPr lvl="0"/>
            <a:endParaRPr lang="en-US" sz="2000" dirty="0" smtClean="0">
              <a:latin typeface="Lucida Bright" pitchFamily="18" charset="0"/>
            </a:endParaRPr>
          </a:p>
          <a:p>
            <a:pPr lvl="0"/>
            <a:r>
              <a:rPr lang="en-US" sz="2000" dirty="0" smtClean="0">
                <a:latin typeface="Lucida Bright" pitchFamily="18" charset="0"/>
              </a:rPr>
              <a:t>5 eighths = </a:t>
            </a:r>
          </a:p>
          <a:p>
            <a:pPr lvl="0"/>
            <a:endParaRPr lang="en-US" dirty="0" smtClean="0"/>
          </a:p>
          <a:p>
            <a:pPr lvl="0"/>
            <a:endParaRPr lang="en-US" dirty="0" smtClean="0"/>
          </a:p>
        </p:txBody>
      </p:sp>
      <p:pic>
        <p:nvPicPr>
          <p:cNvPr id="4"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905000" y="5181600"/>
            <a:ext cx="273881" cy="847726"/>
          </a:xfrm>
          <a:prstGeom prst="rect">
            <a:avLst/>
          </a:prstGeom>
          <a:noFill/>
        </p:spPr>
      </p:pic>
      <p:pic>
        <p:nvPicPr>
          <p:cNvPr id="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86000" y="4191000"/>
            <a:ext cx="415437" cy="7715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animEffect transition="in" filter="fade">
                                      <p:cBhvr>
                                        <p:cTn id="25" dur="500"/>
                                        <p:tgtEl>
                                          <p:spTgt spid="3">
                                            <p:txEl>
                                              <p:pRg st="10" end="1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125</TotalTime>
  <Words>264</Words>
  <Application>Microsoft Office PowerPoint</Application>
  <PresentationFormat>On-screen Show (4:3)</PresentationFormat>
  <Paragraphs>73</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Oriel</vt:lpstr>
      <vt:lpstr>Equation</vt:lpstr>
      <vt:lpstr>Cheesy  Fractions</vt:lpstr>
      <vt:lpstr>Slide 2</vt:lpstr>
      <vt:lpstr>Slide 3</vt:lpstr>
      <vt:lpstr>Slide 4</vt:lpstr>
      <vt:lpstr>Slide 5</vt:lpstr>
      <vt:lpstr>Slide 6</vt:lpstr>
      <vt:lpstr>Slide 7</vt:lpstr>
      <vt:lpstr>Slide 8</vt:lpstr>
    </vt:vector>
  </TitlesOfParts>
  <Company>SUNY Fredonia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SUNY Fredonia</dc:creator>
  <cp:lastModifiedBy>SUNY Fredonia</cp:lastModifiedBy>
  <cp:revision>16</cp:revision>
  <dcterms:created xsi:type="dcterms:W3CDTF">2009-11-10T00:09:33Z</dcterms:created>
  <dcterms:modified xsi:type="dcterms:W3CDTF">2009-11-10T22:13:44Z</dcterms:modified>
</cp:coreProperties>
</file>