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66" r:id="rId4"/>
    <p:sldId id="271" r:id="rId5"/>
    <p:sldId id="267" r:id="rId6"/>
    <p:sldId id="272" r:id="rId7"/>
    <p:sldId id="262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7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33" d="100"/>
          <a:sy n="33" d="100"/>
        </p:scale>
        <p:origin x="-105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1573073D-17CC-45E6-8B19-852242B49DD1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1A3672-FE49-4458-ADF7-A47EAAFD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B715-4075-4255-8A4C-9C71DBDF35F6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AADD-DEDD-43C8-9CF6-5A8954FB8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DA30-B29D-4081-93E8-CBF2FFE7F68E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6838-6EEA-4F9C-9E63-178575F7B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8F2AB-14AF-4999-AEB2-C018EC341FC3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80486-0B71-41F7-93BB-60CD10E9D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88B3-2EDB-4AF8-914D-C67D3E1C0D4E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B3E2-1DFA-4A2B-BB4F-98D01F624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560D-BCE9-4BAA-84B9-017248354E4E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B84-A0F2-4954-B497-864ED8CE3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B5C9D-D0AD-49EA-A299-A8C03C79991A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EBE9E0E-833B-4FB6-9C61-A79EEB28E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9EEB-766C-420C-9B45-CB32ACC10AFF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CBB9-8225-47E4-8023-5C91DDC57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C953-F3D3-4668-B301-7B7CBB2BCE21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F109-614E-4D98-AA26-4CFA8ABC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4518B61-D335-40EF-9E45-010D45F0B76B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B53DC03-9644-468A-8ECB-98E0BB1E0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13254D4-93AA-4E75-9C9C-18490A6BC178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9DE1EFD6-7E21-4F16-9000-AE0CB9113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15A583-841E-4FFE-87CC-DD59D49632A1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81DFD5-FFC5-44B3-9DBD-25CFF8CD3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2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ds.yahoo.com/_ylt=A0WTb_sDit9KAA0BpyujzbkF/SIG=11n18t6mt/EXP=1256250243/**http:/www.rchgi.spb.ru/Pr/aud2.jp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a/af/Archimedian_spiral.sv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smtClean="0">
                <a:ln>
                  <a:noFill/>
                </a:ln>
                <a:effectLst/>
              </a:rPr>
              <a:t>   AMTNYS 2009</a:t>
            </a:r>
            <a:br>
              <a:rPr lang="en-US" b="1" smtClean="0">
                <a:ln>
                  <a:noFill/>
                </a:ln>
                <a:effectLst/>
              </a:rPr>
            </a:br>
            <a:r>
              <a:rPr lang="en-US" b="1" smtClean="0">
                <a:ln>
                  <a:noFill/>
                </a:ln>
                <a:effectLst/>
              </a:rPr>
              <a:t>Buffalo, NY</a:t>
            </a:r>
          </a:p>
        </p:txBody>
      </p:sp>
      <p:pic>
        <p:nvPicPr>
          <p:cNvPr id="27653" name="Picture 2" descr="http://files.turbosquid.com/Preview/Content_2009_07_14__10_11_58/radar-circle.jpgbacea154-5e8a-47c6-8ebc-db6d9f20a7c9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/>
          </p:cNvSpPr>
          <p:nvPr/>
        </p:nvSpPr>
        <p:spPr bwMode="auto">
          <a:xfrm>
            <a:off x="4648200" y="2438400"/>
            <a:ext cx="4191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800" b="1">
                <a:solidFill>
                  <a:srgbClr val="FFFFFF"/>
                </a:solidFill>
                <a:latin typeface="Century Gothic" pitchFamily="34" charset="0"/>
              </a:rPr>
              <a:t>Cornhole Coordinates</a:t>
            </a:r>
          </a:p>
          <a:p>
            <a:pPr marL="539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800" b="1">
              <a:solidFill>
                <a:srgbClr val="FFFFFF"/>
              </a:solidFill>
              <a:latin typeface="Century Gothic" pitchFamily="34" charset="0"/>
            </a:endParaRPr>
          </a:p>
          <a:p>
            <a:pPr marL="539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800" b="1">
                <a:solidFill>
                  <a:srgbClr val="FFFFFF"/>
                </a:solidFill>
                <a:latin typeface="Century Gothic" pitchFamily="34" charset="0"/>
              </a:rPr>
              <a:t>Shane Hood </a:t>
            </a:r>
          </a:p>
          <a:p>
            <a:pPr marL="539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800" b="1">
                <a:solidFill>
                  <a:srgbClr val="FFFFFF"/>
                </a:solidFill>
                <a:latin typeface="Century Gothic" pitchFamily="34" charset="0"/>
              </a:rPr>
              <a:t>Brian Morrish</a:t>
            </a:r>
            <a:br>
              <a:rPr lang="en-US" sz="2800" b="1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sz="2800" b="1">
                <a:solidFill>
                  <a:srgbClr val="FFFFFF"/>
                </a:solidFill>
                <a:latin typeface="Century Gothic" pitchFamily="34" charset="0"/>
              </a:rPr>
              <a:t>Rianne Steenhoff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7848600" cy="13985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What are Polar</a:t>
            </a:r>
            <a:br>
              <a:rPr lang="en-US" smtClean="0">
                <a:ln>
                  <a:noFill/>
                </a:ln>
                <a:effectLst/>
              </a:rPr>
            </a:br>
            <a:r>
              <a:rPr lang="en-US" smtClean="0">
                <a:ln>
                  <a:noFill/>
                </a:ln>
                <a:effectLst/>
              </a:rPr>
              <a:t>		Coordinates?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133600" y="2667000"/>
            <a:ext cx="5638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/>
              <a:t>(    ,    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971800" y="2743200"/>
            <a:ext cx="1066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r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419600" y="2743200"/>
            <a:ext cx="1905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/>
              <a:t>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History of Polar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Coordinates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572000" cy="4038600"/>
          </a:xfrm>
        </p:spPr>
        <p:txBody>
          <a:bodyPr>
            <a:normAutofit/>
          </a:bodyPr>
          <a:lstStyle/>
          <a:p>
            <a:pPr marL="53975"/>
            <a:endParaRPr lang="en-US" sz="3000" dirty="0" smtClean="0">
              <a:solidFill>
                <a:srgbClr val="FFFFFF"/>
              </a:solidFill>
            </a:endParaRPr>
          </a:p>
          <a:p>
            <a:pPr marL="53975">
              <a:buFont typeface="Wingdings 2" pitchFamily="18" charset="2"/>
              <a:buChar char=""/>
            </a:pPr>
            <a:r>
              <a:rPr lang="en-US" sz="3000" b="1" dirty="0" smtClean="0">
                <a:solidFill>
                  <a:srgbClr val="FFFFFF"/>
                </a:solidFill>
              </a:rPr>
              <a:t>Bernoulli wrote </a:t>
            </a:r>
            <a:r>
              <a:rPr lang="en-US" sz="3000" b="1" dirty="0" smtClean="0">
                <a:solidFill>
                  <a:srgbClr val="FFFFFF"/>
                </a:solidFill>
              </a:rPr>
              <a:t>about </a:t>
            </a:r>
            <a:r>
              <a:rPr lang="en-US" sz="3000" b="1" dirty="0" smtClean="0">
                <a:solidFill>
                  <a:srgbClr val="FFFFFF"/>
                </a:solidFill>
              </a:rPr>
              <a:t>Polar Coordinates in 1691.</a:t>
            </a:r>
          </a:p>
          <a:p>
            <a:pPr marL="53975"/>
            <a:endParaRPr lang="en-US" sz="3000" b="1" dirty="0" smtClean="0">
              <a:solidFill>
                <a:srgbClr val="FFFFFF"/>
              </a:solidFill>
            </a:endParaRPr>
          </a:p>
          <a:p>
            <a:pPr marL="53975">
              <a:buFont typeface="Wingdings 2" pitchFamily="18" charset="2"/>
              <a:buChar char=""/>
            </a:pPr>
            <a:r>
              <a:rPr lang="en-US" sz="3000" b="1" dirty="0" smtClean="0">
                <a:solidFill>
                  <a:srgbClr val="FFFFFF"/>
                </a:solidFill>
              </a:rPr>
              <a:t> This Journal is still being published today.</a:t>
            </a:r>
          </a:p>
          <a:p>
            <a:pPr marL="53975"/>
            <a:endParaRPr lang="en-US" sz="3000" b="1" dirty="0" smtClean="0">
              <a:solidFill>
                <a:srgbClr val="FFFFFF"/>
              </a:solidFill>
            </a:endParaRPr>
          </a:p>
        </p:txBody>
      </p:sp>
      <p:pic>
        <p:nvPicPr>
          <p:cNvPr id="15364" name="imageMain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752600"/>
            <a:ext cx="32670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Polar Coordinates</a:t>
            </a:r>
            <a:endParaRPr lang="en-US" dirty="0"/>
          </a:p>
        </p:txBody>
      </p:sp>
      <p:pic>
        <p:nvPicPr>
          <p:cNvPr id="4" name="Picture 3" descr="http://rds.yahoo.com/_ylt=A0WTbx_tL_tKirYADoqjzbkF/SIG=12p1p23er/EXP=1258062189/**http%3A/www.barnabu.co.uk/wp-content/uploads/planets-screenoverla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1"/>
            <a:ext cx="411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81200"/>
            <a:ext cx="4038600" cy="3657600"/>
          </a:xfrm>
        </p:spPr>
        <p:txBody>
          <a:bodyPr>
            <a:normAutofit/>
          </a:bodyPr>
          <a:lstStyle/>
          <a:p>
            <a:pPr marL="53975"/>
            <a:endParaRPr lang="en-US" sz="3000" dirty="0" smtClean="0">
              <a:solidFill>
                <a:srgbClr val="FFFFFF"/>
              </a:solidFill>
            </a:endParaRPr>
          </a:p>
          <a:p>
            <a:pPr marL="53975">
              <a:buFont typeface="Wingdings 2" pitchFamily="18" charset="2"/>
              <a:buChar char=""/>
            </a:pPr>
            <a:r>
              <a:rPr lang="en-US" sz="3000" b="1" dirty="0" smtClean="0">
                <a:solidFill>
                  <a:srgbClr val="FFFFFF"/>
                </a:solidFill>
              </a:rPr>
              <a:t>Studied orbital motion.</a:t>
            </a:r>
            <a:endParaRPr lang="en-US" sz="3000" b="1" dirty="0" smtClean="0">
              <a:solidFill>
                <a:srgbClr val="FFFFFF"/>
              </a:solidFill>
            </a:endParaRPr>
          </a:p>
          <a:p>
            <a:pPr marL="53975"/>
            <a:endParaRPr lang="en-US" sz="3000" b="1" dirty="0" smtClean="0">
              <a:solidFill>
                <a:srgbClr val="FFFFFF"/>
              </a:solidFill>
            </a:endParaRPr>
          </a:p>
          <a:p>
            <a:pPr marL="53975">
              <a:buFont typeface="Wingdings 2" pitchFamily="18" charset="2"/>
              <a:buChar char=""/>
            </a:pPr>
            <a:r>
              <a:rPr lang="en-US" sz="3000" b="1" dirty="0" smtClean="0">
                <a:solidFill>
                  <a:srgbClr val="FFFFFF"/>
                </a:solidFill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</a:rPr>
              <a:t>Johannes Kepler’s laws of planetary motion.</a:t>
            </a:r>
            <a:endParaRPr lang="en-US" sz="3000" b="1" dirty="0" smtClean="0">
              <a:solidFill>
                <a:srgbClr val="FFFFFF"/>
              </a:solidFill>
            </a:endParaRPr>
          </a:p>
          <a:p>
            <a:pPr marL="53975"/>
            <a:endParaRPr lang="en-US" sz="30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History of Polar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Coordinates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40" name="Picture 3" descr="File:Archimedian spiral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335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1981200"/>
            <a:ext cx="4343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3000" b="1" dirty="0">
              <a:solidFill>
                <a:srgbClr val="FFFFFF"/>
              </a:solidFill>
            </a:endParaRPr>
          </a:p>
          <a:p>
            <a:pPr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sz="3000" b="1" dirty="0">
                <a:solidFill>
                  <a:srgbClr val="FFFFFF"/>
                </a:solidFill>
              </a:rPr>
              <a:t> Archimedean </a:t>
            </a:r>
            <a:r>
              <a:rPr lang="en-US" sz="3000" b="1" dirty="0" smtClean="0">
                <a:solidFill>
                  <a:srgbClr val="FFFFFF"/>
                </a:solidFill>
              </a:rPr>
              <a:t>Spiral</a:t>
            </a:r>
          </a:p>
          <a:p>
            <a:pPr>
              <a:buClr>
                <a:srgbClr val="A4D76B"/>
              </a:buClr>
            </a:pPr>
            <a:endParaRPr lang="en-US" sz="3000" b="1" dirty="0" smtClean="0">
              <a:solidFill>
                <a:srgbClr val="FFFFFF"/>
              </a:solidFill>
            </a:endParaRPr>
          </a:p>
          <a:p>
            <a:pPr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sz="3000" b="1" dirty="0" smtClean="0">
                <a:solidFill>
                  <a:srgbClr val="FFFFFF"/>
                </a:solidFill>
              </a:rPr>
              <a:t> 225 BCE “On Spirals”</a:t>
            </a:r>
            <a:endParaRPr lang="en-US" sz="3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 smtClean="0"/>
              <a:t> Create a giant coordinate plane on the floor.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1000" y="24384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 smtClean="0"/>
              <a:t>Disperse targets throughout the plane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32766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en-US" dirty="0" smtClean="0"/>
              <a:t>eams of four or five.</a:t>
            </a:r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3810000"/>
            <a:ext cx="304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/>
              <a:t> </a:t>
            </a:r>
            <a:r>
              <a:rPr lang="en-US" dirty="0" smtClean="0"/>
              <a:t>Each team estimates distance and angle of each target</a:t>
            </a:r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1000" y="4800600"/>
            <a:ext cx="304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/>
              <a:t> </a:t>
            </a:r>
            <a:r>
              <a:rPr lang="en-US" dirty="0" smtClean="0"/>
              <a:t>One point awarded for every correct distance,  and every correct angle.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4000"/>
            <a:ext cx="34099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31776"/>
            <a:ext cx="7239000" cy="1362075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in Action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0" y="1762125"/>
            <a:ext cx="4654776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0060" y="158496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/>
              <a:t> One person stands at the origin.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312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4D76B"/>
              </a:buClr>
              <a:buFont typeface="Wingdings 2" pitchFamily="18" charset="2"/>
              <a:buChar char=""/>
            </a:pPr>
            <a:r>
              <a:rPr lang="en-US" dirty="0"/>
              <a:t> The person throws a bean bag at the target of their choice.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3400" y="3733800"/>
            <a:ext cx="3124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"/>
            </a:pPr>
            <a:r>
              <a:rPr lang="en-US" dirty="0">
                <a:solidFill>
                  <a:srgbClr val="FFFFFF"/>
                </a:solidFill>
              </a:rPr>
              <a:t> Each Target has a different point value.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3400" y="4876800"/>
            <a:ext cx="2971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"/>
            </a:pP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Points awarded </a:t>
            </a:r>
            <a:r>
              <a:rPr lang="en-US" dirty="0" err="1">
                <a:solidFill>
                  <a:srgbClr val="FFFFFF"/>
                </a:solidFill>
              </a:rPr>
              <a:t>iff</a:t>
            </a:r>
            <a:r>
              <a:rPr lang="en-US" dirty="0">
                <a:solidFill>
                  <a:srgbClr val="FFFFFF"/>
                </a:solidFill>
              </a:rPr>
              <a:t> the team </a:t>
            </a:r>
            <a:r>
              <a:rPr lang="en-US" dirty="0" err="1" smtClean="0">
                <a:solidFill>
                  <a:srgbClr val="FFFFFF"/>
                </a:solidFill>
              </a:rPr>
              <a:t>iif</a:t>
            </a:r>
            <a:r>
              <a:rPr lang="en-US" dirty="0" smtClean="0">
                <a:solidFill>
                  <a:srgbClr val="FFFFFF"/>
                </a:solidFill>
              </a:rPr>
              <a:t> they hit the target.</a:t>
            </a: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307976"/>
            <a:ext cx="7239000" cy="1362075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Sample Lab Worksheet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676400"/>
          <a:ext cx="5943601" cy="491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3"/>
                <a:gridCol w="888486"/>
                <a:gridCol w="1097269"/>
                <a:gridCol w="1166559"/>
                <a:gridCol w="976553"/>
                <a:gridCol w="1143001"/>
              </a:tblGrid>
              <a:tr h="77399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Throw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Distance from origin (r)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Angle from 0˚</a:t>
                      </a:r>
                    </a:p>
                    <a:p>
                      <a:pPr algn="ctr"/>
                      <a:r>
                        <a:rPr lang="en-US" sz="1100" dirty="0" smtClean="0"/>
                        <a:t>(degrees)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Angle from 0 (radians)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Points</a:t>
                      </a:r>
                      <a:r>
                        <a:rPr lang="en-US" sz="1100" baseline="0" dirty="0" smtClean="0"/>
                        <a:t> Earned From Target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Coordinates</a:t>
                      </a:r>
                      <a:endParaRPr lang="en-US" sz="1100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66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Total Points: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ln>
                  <a:noFill/>
                </a:ln>
                <a:effectLst/>
              </a:rPr>
              <a:t>Real Life Applications of </a:t>
            </a:r>
            <a:br>
              <a:rPr lang="en-US" b="1" smtClean="0">
                <a:ln>
                  <a:noFill/>
                </a:ln>
                <a:effectLst/>
              </a:rPr>
            </a:br>
            <a:r>
              <a:rPr lang="en-US" b="1" smtClean="0">
                <a:ln>
                  <a:noFill/>
                </a:ln>
                <a:effectLst/>
              </a:rPr>
              <a:t>	Polar Coordinates</a:t>
            </a:r>
          </a:p>
        </p:txBody>
      </p:sp>
      <p:pic>
        <p:nvPicPr>
          <p:cNvPr id="30724" name="Picture 3" descr="http://www.aefreemart.com/uploaded_images/radarScreen-719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41148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/>
          </p:cNvSpPr>
          <p:nvPr/>
        </p:nvSpPr>
        <p:spPr bwMode="auto">
          <a:xfrm>
            <a:off x="4572000" y="2133600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"/>
            </a:pPr>
            <a:r>
              <a:rPr lang="en-US" sz="2800" b="1">
                <a:solidFill>
                  <a:srgbClr val="FFFFFF"/>
                </a:solidFill>
                <a:latin typeface="Century Gothic" pitchFamily="34" charset="0"/>
              </a:rPr>
              <a:t> Polar coordinates are used often in navigation.</a:t>
            </a:r>
          </a:p>
          <a:p>
            <a:pPr marL="53975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"/>
            </a:pPr>
            <a:endParaRPr lang="en-US" sz="2800" b="1">
              <a:solidFill>
                <a:srgbClr val="FFFFFF"/>
              </a:solidFill>
              <a:latin typeface="Century Gothic" pitchFamily="34" charset="0"/>
            </a:endParaRPr>
          </a:p>
          <a:p>
            <a:pPr marL="53975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"/>
            </a:pPr>
            <a:r>
              <a:rPr lang="en-US" sz="2800" b="1">
                <a:solidFill>
                  <a:srgbClr val="FFFFFF"/>
                </a:solidFill>
                <a:latin typeface="Century Gothic" pitchFamily="34" charset="0"/>
              </a:rPr>
              <a:t> The study of circular and orbital motion.</a:t>
            </a:r>
          </a:p>
          <a:p>
            <a:pPr marL="53975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"/>
            </a:pPr>
            <a:endParaRPr lang="en-US" sz="2800" b="1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566</TotalTime>
  <Words>227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   AMTNYS 2009 Buffalo, NY</vt:lpstr>
      <vt:lpstr>What are Polar   Coordinates?</vt:lpstr>
      <vt:lpstr>History of Polar Coordinates </vt:lpstr>
      <vt:lpstr>History of Polar Coordinates</vt:lpstr>
      <vt:lpstr>History of Polar  Coordinates (Cont.)</vt:lpstr>
      <vt:lpstr>C2 In Action</vt:lpstr>
      <vt:lpstr>C2 in Action</vt:lpstr>
      <vt:lpstr>A Sample Lab Worksheet</vt:lpstr>
      <vt:lpstr>Real Life Applications of   Polar Coordinates</vt:lpstr>
    </vt:vector>
  </TitlesOfParts>
  <Company>SUNY Fredonia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Cornhole Coordinates</dc:title>
  <dc:creator>SUNY Fredonia</dc:creator>
  <cp:lastModifiedBy>Bmosh</cp:lastModifiedBy>
  <cp:revision>41</cp:revision>
  <dcterms:created xsi:type="dcterms:W3CDTF">2009-11-02T21:25:22Z</dcterms:created>
  <dcterms:modified xsi:type="dcterms:W3CDTF">2009-11-12T02:50:03Z</dcterms:modified>
</cp:coreProperties>
</file>